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3"/>
  </p:notesMasterIdLst>
  <p:sldIdLst>
    <p:sldId id="300" r:id="rId2"/>
    <p:sldId id="488" r:id="rId3"/>
    <p:sldId id="328" r:id="rId4"/>
    <p:sldId id="386" r:id="rId5"/>
    <p:sldId id="380" r:id="rId6"/>
    <p:sldId id="369" r:id="rId7"/>
    <p:sldId id="489" r:id="rId8"/>
    <p:sldId id="261" r:id="rId9"/>
    <p:sldId id="260" r:id="rId10"/>
    <p:sldId id="259" r:id="rId11"/>
    <p:sldId id="275" r:id="rId12"/>
    <p:sldId id="264" r:id="rId13"/>
    <p:sldId id="487" r:id="rId14"/>
    <p:sldId id="270" r:id="rId15"/>
    <p:sldId id="301" r:id="rId16"/>
    <p:sldId id="276" r:id="rId17"/>
    <p:sldId id="263" r:id="rId18"/>
    <p:sldId id="273" r:id="rId19"/>
    <p:sldId id="271" r:id="rId20"/>
    <p:sldId id="272" r:id="rId21"/>
    <p:sldId id="278" r:id="rId22"/>
    <p:sldId id="279" r:id="rId23"/>
    <p:sldId id="280" r:id="rId24"/>
    <p:sldId id="303" r:id="rId25"/>
    <p:sldId id="265" r:id="rId26"/>
    <p:sldId id="304" r:id="rId27"/>
    <p:sldId id="482" r:id="rId28"/>
    <p:sldId id="302" r:id="rId29"/>
    <p:sldId id="305" r:id="rId30"/>
    <p:sldId id="307" r:id="rId31"/>
    <p:sldId id="486" r:id="rId32"/>
    <p:sldId id="483" r:id="rId33"/>
    <p:sldId id="306" r:id="rId34"/>
    <p:sldId id="484" r:id="rId35"/>
    <p:sldId id="485" r:id="rId36"/>
    <p:sldId id="290" r:id="rId37"/>
    <p:sldId id="291" r:id="rId38"/>
    <p:sldId id="292" r:id="rId39"/>
    <p:sldId id="294" r:id="rId40"/>
    <p:sldId id="296" r:id="rId41"/>
    <p:sldId id="490" r:id="rId4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319"/>
    <p:restoredTop sz="95833" autoAdjust="0"/>
  </p:normalViewPr>
  <p:slideViewPr>
    <p:cSldViewPr snapToGrid="0" snapToObjects="1">
      <p:cViewPr varScale="1">
        <p:scale>
          <a:sx n="138" d="100"/>
          <a:sy n="138" d="100"/>
        </p:scale>
        <p:origin x="2344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2.png>
</file>

<file path=ppt/media/image23.png>
</file>

<file path=ppt/media/image24.png>
</file>

<file path=ppt/media/image25.jpeg>
</file>

<file path=ppt/media/image26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435B7B7-8B15-D040-A298-1C5D917CD6E9}" type="datetimeFigureOut">
              <a:rPr lang="en-US" smtClean="0"/>
              <a:t>3/27/23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EBBB13-5F74-EC4E-B9F5-3D9E22D9FE7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4047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7A1F047-D0E6-4F60-8E3E-2C2D1EF297D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2770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26F85A-3AF9-1A49-8476-7CCFE90ECD75}" type="slidenum">
              <a:rPr lang="en-US" smtClean="0"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148329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CNV results of scaffolds 1-5 match the</a:t>
            </a:r>
            <a:r>
              <a:rPr lang="en-US" baseline="0" dirty="0"/>
              <a:t> mini-chromosome pattern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26F85A-3AF9-1A49-8476-7CCFE90ECD75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8858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3" name="Google Shape;123;p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marR="0" lvl="0" indent="-228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endParaRPr sz="1100" b="0" i="0" u="none" strike="noStrike" cap="none" dirty="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1876690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B388583-5512-A04F-9F3B-57861C63A3F4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2612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Goel et al, 2019, Genome Biology, 20:277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EBBB13-5F74-EC4E-B9F5-3D9E22D9FE7E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73902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2" name="Google Shape;192;p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-U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Goel, M., Sun, H., Jiao, WB. </a:t>
            </a:r>
            <a:r>
              <a:rPr lang="en-US" sz="11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et al.</a:t>
            </a:r>
            <a:r>
              <a:rPr lang="en-U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SyRI: finding genomic rearrangements and local sequence differences from whole-genome assemblies. </a:t>
            </a:r>
            <a:r>
              <a:rPr lang="en-US" sz="1100" b="0" i="1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Genome Biol</a:t>
            </a:r>
            <a:r>
              <a:rPr lang="en-U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 </a:t>
            </a:r>
            <a:r>
              <a:rPr lang="en-US" sz="1100" b="1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20, </a:t>
            </a:r>
            <a:r>
              <a:rPr lang="en-US"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277 (2019). https://doi.org/10.1186/s13059-019-1911-0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EBBB13-5F74-EC4E-B9F5-3D9E22D9FE7E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84062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FEBBB13-5F74-EC4E-B9F5-3D9E22D9FE7E}" type="slidenum">
              <a:rPr lang="en-US" smtClean="0"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572030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the tw</a:t>
            </a:r>
            <a:r>
              <a:rPr lang="en-US" baseline="0" dirty="0"/>
              <a:t>o genomes are largely co-linear except for a few rearrangements, insertions, inversions.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126F85A-3AF9-1A49-8476-7CCFE90ECD75}" type="slidenum">
              <a:rPr lang="en-US" smtClean="0"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6953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2131A7-95D9-C846-AF48-D21E5A7B8D77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9927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38E45E-0496-364A-B57E-C45ADAC318DF}" type="datetime1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335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A92380-392E-7A48-ACFD-260399860015}" type="datetime1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2287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70297A-B3C9-BA48-99AF-1DEA77FA197D}" type="datetime1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424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76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body" idx="1"/>
          </p:nvPr>
        </p:nvSpPr>
        <p:spPr>
          <a:xfrm>
            <a:off x="311700" y="1536633"/>
            <a:ext cx="8520600" cy="4555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810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Char char="●"/>
              <a:defRPr>
                <a:solidFill>
                  <a:srgbClr val="000000"/>
                </a:solidFill>
              </a:defRPr>
            </a:lvl1pPr>
            <a:lvl2pPr marL="914400" lvl="1" indent="-3556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Char char="○"/>
              <a:defRPr>
                <a:solidFill>
                  <a:srgbClr val="000000"/>
                </a:solidFill>
              </a:defRPr>
            </a:lvl2pPr>
            <a:lvl3pPr marL="1371600" lvl="2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■"/>
              <a:defRPr>
                <a:solidFill>
                  <a:srgbClr val="000000"/>
                </a:solidFill>
              </a:defRPr>
            </a:lvl3pPr>
            <a:lvl4pPr marL="1828800" lvl="3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4pPr>
            <a:lvl5pPr marL="2286000" lvl="4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5pPr>
            <a:lvl6pPr marL="2743200" lvl="5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6pPr>
            <a:lvl7pPr marL="3200400" lvl="6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●"/>
              <a:defRPr>
                <a:solidFill>
                  <a:srgbClr val="000000"/>
                </a:solidFill>
              </a:defRPr>
            </a:lvl7pPr>
            <a:lvl8pPr marL="3657600" lvl="7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○"/>
              <a:defRPr>
                <a:solidFill>
                  <a:srgbClr val="000000"/>
                </a:solidFill>
              </a:defRPr>
            </a:lvl8pPr>
            <a:lvl9pPr marL="4114800" lvl="8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Char char="■"/>
              <a:defRPr>
                <a:solidFill>
                  <a:srgbClr val="000000"/>
                </a:solidFill>
              </a:defRPr>
            </a:lvl9pPr>
          </a:lstStyle>
          <a:p>
            <a:endParaRPr/>
          </a:p>
        </p:txBody>
      </p:sp>
      <p:sp>
        <p:nvSpPr>
          <p:cNvPr id="16" name="Google Shape;16;p3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869422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9D1A1D8-8CE1-324E-9D91-A30AFCB41AA8}" type="datetime1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0058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4CF5406-437D-0043-A10F-F75E6ACCBA31}" type="datetime1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15822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87104B4-6379-944C-946C-73A2C48F0AFA}" type="datetime1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621762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AC5552-68BC-5148-BA95-49D61AE70D8D}" type="datetime1">
              <a:rPr lang="en-US" smtClean="0"/>
              <a:t>3/27/23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44987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2F6CC6-442A-5F43-BB86-C8452A4164C2}" type="datetime1">
              <a:rPr lang="en-US" smtClean="0"/>
              <a:t>3/27/23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7625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125598-4D1B-D14A-B3AA-189FBAED3E77}" type="datetime1">
              <a:rPr lang="en-US" smtClean="0"/>
              <a:t>3/27/23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1415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1AEE3A-E41C-F142-9FF6-ABE1E799C7C7}" type="datetime1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8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C0F9A9-9198-7347-8C54-D0D59210D5EF}" type="datetime1">
              <a:rPr lang="en-US" smtClean="0"/>
              <a:t>3/27/23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511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C73C99-83C9-7E48-8E4A-6C25DA80B768}" type="datetime1">
              <a:rPr lang="en-US" smtClean="0"/>
              <a:t>3/27/23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1DDD81B-B58F-F74A-B828-4E4CDAFF89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5374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hf hdr="0" ftr="0" dt="0"/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png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6.jpeg"/><Relationship Id="rId4" Type="http://schemas.openxmlformats.org/officeDocument/2006/relationships/image" Target="../media/image25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hyperlink" Target="https://pangenome.github.i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805739"/>
            <a:ext cx="7772400" cy="1828398"/>
          </a:xfrm>
        </p:spPr>
        <p:txBody>
          <a:bodyPr>
            <a:normAutofit/>
          </a:bodyPr>
          <a:lstStyle/>
          <a:p>
            <a:r>
              <a:rPr lang="en-US" sz="3600" dirty="0"/>
              <a:t>Comparative genomics</a:t>
            </a:r>
            <a:br>
              <a:rPr lang="en-US" sz="3600" dirty="0"/>
            </a:br>
            <a:br>
              <a:rPr lang="en-US" sz="3600" dirty="0"/>
            </a:br>
            <a:r>
              <a:rPr lang="en-US" sz="2000" dirty="0"/>
              <a:t>Bioinformatics Applications (PLPTH813)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24516" y="4120532"/>
            <a:ext cx="6400800" cy="1752600"/>
          </a:xfrm>
        </p:spPr>
        <p:txBody>
          <a:bodyPr>
            <a:normAutofit/>
          </a:bodyPr>
          <a:lstStyle/>
          <a:p>
            <a:r>
              <a:rPr lang="en-US" sz="2800" dirty="0"/>
              <a:t>Sanzhen Liu</a:t>
            </a:r>
          </a:p>
          <a:p>
            <a:endParaRPr lang="en-US" sz="2800" dirty="0"/>
          </a:p>
          <a:p>
            <a:r>
              <a:rPr lang="en-US" sz="2800" dirty="0"/>
              <a:t>3/30/2023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76337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79027"/>
          </a:xfrm>
        </p:spPr>
        <p:txBody>
          <a:bodyPr>
            <a:normAutofit fontScale="90000"/>
          </a:bodyPr>
          <a:lstStyle/>
          <a:p>
            <a:r>
              <a:rPr lang="en-US" sz="3200" dirty="0" err="1"/>
              <a:t>Synteny</a:t>
            </a:r>
            <a:endParaRPr lang="en-US" sz="3200" dirty="0"/>
          </a:p>
        </p:txBody>
      </p:sp>
      <p:sp>
        <p:nvSpPr>
          <p:cNvPr id="4" name="Rectangle 3"/>
          <p:cNvSpPr/>
          <p:nvPr/>
        </p:nvSpPr>
        <p:spPr>
          <a:xfrm>
            <a:off x="247876" y="840976"/>
            <a:ext cx="8686800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 err="1">
                <a:solidFill>
                  <a:schemeClr val="tx2">
                    <a:lumMod val="75000"/>
                  </a:schemeClr>
                </a:solidFill>
                <a:latin typeface="Arial"/>
                <a:cs typeface="Arial"/>
              </a:rPr>
              <a:t>Synteny</a:t>
            </a:r>
            <a:r>
              <a:rPr lang="en-US" sz="2400" dirty="0">
                <a:latin typeface="Arial"/>
                <a:cs typeface="Arial"/>
              </a:rPr>
              <a:t> is usually referred to as the conservation of blocks of order within two sets of chromosomes that are being compared with each other. </a:t>
            </a:r>
            <a:r>
              <a:rPr lang="en-US" sz="2400" dirty="0" err="1">
                <a:latin typeface="Arial"/>
                <a:cs typeface="Arial"/>
              </a:rPr>
              <a:t>Syntenic</a:t>
            </a:r>
            <a:r>
              <a:rPr lang="en-US" sz="2400" dirty="0">
                <a:latin typeface="Arial"/>
                <a:cs typeface="Arial"/>
              </a:rPr>
              <a:t> regions are evidence by homologous genes arranged in a collinear order.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2568" y="2495301"/>
            <a:ext cx="8288098" cy="412563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220133" y="6502403"/>
            <a:ext cx="106952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 err="1"/>
              <a:t>genoscope.cns.fr</a:t>
            </a:r>
            <a:endParaRPr lang="en-US" sz="1000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1F1F50-4E62-C443-ABBB-A367315C2D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44906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8715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/>
              <a:t>Intra-species genome rearrangements and structural variation (SV)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023962"/>
            <a:ext cx="8229600" cy="3645426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dirty="0"/>
              <a:t>Variation of </a:t>
            </a:r>
            <a:r>
              <a:rPr lang="en-US" sz="2800" i="1" dirty="0"/>
              <a:t>hundreds of </a:t>
            </a:r>
            <a:r>
              <a:rPr lang="en-US" sz="2800" i="1" dirty="0" err="1"/>
              <a:t>bp</a:t>
            </a:r>
            <a:r>
              <a:rPr lang="en-US" sz="2800" i="1" dirty="0"/>
              <a:t> </a:t>
            </a:r>
            <a:r>
              <a:rPr lang="en-US" sz="2800" dirty="0"/>
              <a:t>to several Mb in size </a:t>
            </a:r>
          </a:p>
          <a:p>
            <a:pPr marL="0" indent="0">
              <a:buNone/>
            </a:pPr>
            <a:r>
              <a:rPr lang="en-US" sz="2800" b="1" dirty="0"/>
              <a:t>Balanced variation</a:t>
            </a:r>
            <a:endParaRPr lang="en-US" sz="2800" dirty="0"/>
          </a:p>
          <a:p>
            <a:pPr marL="0" indent="0">
              <a:buNone/>
            </a:pPr>
            <a:r>
              <a:rPr lang="en-US" sz="2800" dirty="0"/>
              <a:t>- Inversion</a:t>
            </a:r>
          </a:p>
          <a:p>
            <a:pPr marL="0" indent="0">
              <a:buNone/>
            </a:pPr>
            <a:r>
              <a:rPr lang="en-US" sz="2800" dirty="0"/>
              <a:t>- Translocation</a:t>
            </a:r>
          </a:p>
          <a:p>
            <a:pPr marL="0" indent="0">
              <a:buNone/>
            </a:pPr>
            <a:r>
              <a:rPr lang="en-US" sz="2800" b="1" dirty="0"/>
              <a:t>Unbalanced variation</a:t>
            </a:r>
            <a:r>
              <a:rPr lang="en-US" sz="2800" dirty="0"/>
              <a:t>:</a:t>
            </a:r>
          </a:p>
          <a:p>
            <a:pPr marL="0" indent="0">
              <a:buNone/>
            </a:pPr>
            <a:r>
              <a:rPr lang="en-US" sz="2800" dirty="0"/>
              <a:t>- Copy number variation (CNV)</a:t>
            </a:r>
          </a:p>
          <a:p>
            <a:pPr marL="0" indent="0">
              <a:buNone/>
            </a:pPr>
            <a:r>
              <a:rPr lang="en-US" sz="2800" dirty="0"/>
              <a:t>(Presence/Absence variation, PAV)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CD14BB4-5C4D-8E40-814F-FB4DF979088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476399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>
            <a:spLocks noGrp="1"/>
          </p:cNvSpPr>
          <p:nvPr>
            <p:ph type="title"/>
          </p:nvPr>
        </p:nvSpPr>
        <p:spPr>
          <a:xfrm>
            <a:off x="311700" y="593367"/>
            <a:ext cx="8520600" cy="97417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algn="ctr">
              <a:buSzPct val="111111"/>
            </a:pPr>
            <a:r>
              <a:rPr lang="en-US" sz="3200" b="0" dirty="0"/>
              <a:t>Structure variation types within species</a:t>
            </a:r>
            <a:endParaRPr sz="3200" b="0" dirty="0"/>
          </a:p>
        </p:txBody>
      </p:sp>
      <p:pic>
        <p:nvPicPr>
          <p:cNvPr id="127" name="Google Shape;127;p21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1567542"/>
            <a:ext cx="9144000" cy="3528713"/>
          </a:xfrm>
          <a:prstGeom prst="rect">
            <a:avLst/>
          </a:prstGeom>
          <a:noFill/>
          <a:ln>
            <a:noFill/>
          </a:ln>
        </p:spPr>
      </p:pic>
      <p:sp>
        <p:nvSpPr>
          <p:cNvPr id="128" name="Google Shape;128;p21"/>
          <p:cNvSpPr/>
          <p:nvPr/>
        </p:nvSpPr>
        <p:spPr>
          <a:xfrm>
            <a:off x="5023105" y="5514474"/>
            <a:ext cx="3638360" cy="455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Coletta et al., Genome Biol, 2021</a:t>
            </a:r>
            <a:endParaRPr dirty="0"/>
          </a:p>
        </p:txBody>
      </p:sp>
      <p:sp>
        <p:nvSpPr>
          <p:cNvPr id="129" name="Google Shape;129;p21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12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188820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8728"/>
            <a:ext cx="8229600" cy="83587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/>
                <a:cs typeface="Arial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66" y="1199134"/>
            <a:ext cx="7344259" cy="460425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Introduction of comparative genomics and structural variation</a:t>
            </a:r>
          </a:p>
          <a:p>
            <a:r>
              <a:rPr lang="en-US" sz="2800" dirty="0">
                <a:latin typeface="Arial"/>
                <a:cs typeface="Arial"/>
              </a:rPr>
              <a:t>Approaches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latin typeface="Arial"/>
                <a:cs typeface="Arial"/>
              </a:rPr>
              <a:t>Comparative genome hybridization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latin typeface="Arial"/>
                <a:cs typeface="Arial"/>
              </a:rPr>
              <a:t>Paired-end reads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latin typeface="Arial"/>
                <a:cs typeface="Arial"/>
              </a:rPr>
              <a:t>Read depth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latin typeface="Arial"/>
                <a:cs typeface="Arial"/>
              </a:rPr>
              <a:t>Whole genome assembly</a:t>
            </a:r>
          </a:p>
          <a:p>
            <a:r>
              <a:rPr lang="en-US" sz="2800" dirty="0" err="1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Pangenomics</a:t>
            </a:r>
            <a:endParaRPr lang="en-US" sz="2800" dirty="0">
              <a:solidFill>
                <a:schemeClr val="bg1">
                  <a:lumMod val="85000"/>
                </a:schemeClr>
              </a:solidFill>
              <a:latin typeface="Arial"/>
              <a:cs typeface="Arial"/>
            </a:endParaRP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Case study: CGRD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8E415-0CC5-FA4A-A72D-00AD83FB8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77844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/>
          <p:cNvSpPr>
            <a:spLocks noGrp="1"/>
          </p:cNvSpPr>
          <p:nvPr>
            <p:ph type="title"/>
          </p:nvPr>
        </p:nvSpPr>
        <p:spPr>
          <a:xfrm>
            <a:off x="457200" y="146843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/>
                <a:ea typeface="ＭＳ Ｐゴシック" charset="0"/>
                <a:cs typeface="Arial"/>
              </a:rPr>
              <a:t>array Comparative Genomic Hybridization (</a:t>
            </a:r>
            <a:r>
              <a:rPr lang="en-US" sz="3200" dirty="0" err="1">
                <a:solidFill>
                  <a:srgbClr val="FF0000"/>
                </a:solidFill>
                <a:latin typeface="Arial"/>
                <a:ea typeface="ＭＳ Ｐゴシック" charset="0"/>
                <a:cs typeface="Arial"/>
              </a:rPr>
              <a:t>aCGH</a:t>
            </a:r>
            <a:r>
              <a:rPr lang="en-US" sz="3200" dirty="0">
                <a:latin typeface="Arial"/>
                <a:ea typeface="ＭＳ Ｐゴシック" charset="0"/>
                <a:cs typeface="Arial"/>
              </a:rPr>
              <a:t>)</a:t>
            </a:r>
          </a:p>
        </p:txBody>
      </p:sp>
      <p:sp>
        <p:nvSpPr>
          <p:cNvPr id="31746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40A53403-C84B-D94F-AD6B-67BC25DD87A7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14</a:t>
            </a:fld>
            <a:endParaRPr lang="en-US" sz="1200" dirty="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12" name="Oval 11"/>
          <p:cNvSpPr/>
          <p:nvPr/>
        </p:nvSpPr>
        <p:spPr>
          <a:xfrm>
            <a:off x="2627130" y="1665102"/>
            <a:ext cx="1223962" cy="849312"/>
          </a:xfrm>
          <a:prstGeom prst="ellipse">
            <a:avLst/>
          </a:prstGeom>
          <a:solidFill>
            <a:srgbClr val="FF0000"/>
          </a:solidFill>
          <a:ln>
            <a:solidFill>
              <a:srgbClr val="FFFFFF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4800" dirty="0"/>
              <a:t>A</a:t>
            </a:r>
          </a:p>
        </p:txBody>
      </p:sp>
      <p:sp>
        <p:nvSpPr>
          <p:cNvPr id="13" name="Oval 12"/>
          <p:cNvSpPr/>
          <p:nvPr/>
        </p:nvSpPr>
        <p:spPr>
          <a:xfrm>
            <a:off x="4251557" y="1665102"/>
            <a:ext cx="1223962" cy="849312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sz="4800" dirty="0">
                <a:solidFill>
                  <a:srgbClr val="FFFFFF"/>
                </a:solidFill>
                <a:ea typeface="ＭＳ Ｐゴシック" charset="-128"/>
                <a:cs typeface="ＭＳ Ｐゴシック" charset="-128"/>
              </a:rPr>
              <a:t>B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1616357" y="2756209"/>
            <a:ext cx="4306887" cy="1111250"/>
            <a:chOff x="4563264" y="4236244"/>
            <a:chExt cx="4306887" cy="1111250"/>
          </a:xfrm>
        </p:grpSpPr>
        <p:sp>
          <p:nvSpPr>
            <p:cNvPr id="20" name="Parallelogram 19"/>
            <p:cNvSpPr/>
            <p:nvPr/>
          </p:nvSpPr>
          <p:spPr>
            <a:xfrm>
              <a:off x="4563264" y="4236244"/>
              <a:ext cx="4306887" cy="1111250"/>
            </a:xfrm>
            <a:prstGeom prst="parallelogram">
              <a:avLst>
                <a:gd name="adj" fmla="val 59875"/>
              </a:avLst>
            </a:prstGeom>
            <a:solidFill>
              <a:schemeClr val="accent3">
                <a:lumMod val="40000"/>
                <a:lumOff val="60000"/>
              </a:schemeClr>
            </a:solidFill>
            <a:ln>
              <a:solidFill>
                <a:schemeClr val="accent4">
                  <a:lumMod val="75000"/>
                </a:schemeClr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1" name="Oval 20"/>
            <p:cNvSpPr/>
            <p:nvPr/>
          </p:nvSpPr>
          <p:spPr>
            <a:xfrm>
              <a:off x="5412763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2" name="Oval 21"/>
            <p:cNvSpPr/>
            <p:nvPr/>
          </p:nvSpPr>
          <p:spPr>
            <a:xfrm>
              <a:off x="5584026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3" name="Oval 22"/>
            <p:cNvSpPr/>
            <p:nvPr/>
          </p:nvSpPr>
          <p:spPr>
            <a:xfrm>
              <a:off x="5755289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4" name="Oval 23"/>
            <p:cNvSpPr/>
            <p:nvPr/>
          </p:nvSpPr>
          <p:spPr>
            <a:xfrm>
              <a:off x="5926552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5" name="Oval 24"/>
            <p:cNvSpPr/>
            <p:nvPr/>
          </p:nvSpPr>
          <p:spPr>
            <a:xfrm>
              <a:off x="6097815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6" name="Oval 25"/>
            <p:cNvSpPr/>
            <p:nvPr/>
          </p:nvSpPr>
          <p:spPr>
            <a:xfrm>
              <a:off x="6269078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7" name="Oval 26"/>
            <p:cNvSpPr/>
            <p:nvPr/>
          </p:nvSpPr>
          <p:spPr>
            <a:xfrm>
              <a:off x="6440341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8" name="Oval 27"/>
            <p:cNvSpPr/>
            <p:nvPr/>
          </p:nvSpPr>
          <p:spPr>
            <a:xfrm>
              <a:off x="6611604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29" name="Oval 28"/>
            <p:cNvSpPr/>
            <p:nvPr/>
          </p:nvSpPr>
          <p:spPr>
            <a:xfrm>
              <a:off x="6782867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0" name="Oval 29"/>
            <p:cNvSpPr/>
            <p:nvPr/>
          </p:nvSpPr>
          <p:spPr>
            <a:xfrm>
              <a:off x="6954130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1" name="Oval 30"/>
            <p:cNvSpPr/>
            <p:nvPr/>
          </p:nvSpPr>
          <p:spPr>
            <a:xfrm>
              <a:off x="7125393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2" name="Oval 31"/>
            <p:cNvSpPr/>
            <p:nvPr/>
          </p:nvSpPr>
          <p:spPr>
            <a:xfrm>
              <a:off x="7296656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3" name="Oval 32"/>
            <p:cNvSpPr/>
            <p:nvPr/>
          </p:nvSpPr>
          <p:spPr>
            <a:xfrm>
              <a:off x="7467919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4" name="Oval 33"/>
            <p:cNvSpPr/>
            <p:nvPr/>
          </p:nvSpPr>
          <p:spPr>
            <a:xfrm>
              <a:off x="7639182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5" name="Oval 34"/>
            <p:cNvSpPr/>
            <p:nvPr/>
          </p:nvSpPr>
          <p:spPr>
            <a:xfrm>
              <a:off x="7810445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6" name="Oval 35"/>
            <p:cNvSpPr/>
            <p:nvPr/>
          </p:nvSpPr>
          <p:spPr>
            <a:xfrm>
              <a:off x="7981708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7" name="Oval 36"/>
            <p:cNvSpPr/>
            <p:nvPr/>
          </p:nvSpPr>
          <p:spPr>
            <a:xfrm>
              <a:off x="8152971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8" name="Oval 37"/>
            <p:cNvSpPr/>
            <p:nvPr/>
          </p:nvSpPr>
          <p:spPr>
            <a:xfrm>
              <a:off x="8324238" y="43886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39" name="Oval 38"/>
            <p:cNvSpPr/>
            <p:nvPr/>
          </p:nvSpPr>
          <p:spPr>
            <a:xfrm>
              <a:off x="5261951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0" name="Oval 39"/>
            <p:cNvSpPr/>
            <p:nvPr/>
          </p:nvSpPr>
          <p:spPr>
            <a:xfrm>
              <a:off x="5433214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1" name="Oval 40"/>
            <p:cNvSpPr/>
            <p:nvPr/>
          </p:nvSpPr>
          <p:spPr>
            <a:xfrm>
              <a:off x="5604477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2" name="Oval 41"/>
            <p:cNvSpPr/>
            <p:nvPr/>
          </p:nvSpPr>
          <p:spPr>
            <a:xfrm>
              <a:off x="5775740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3" name="Oval 42"/>
            <p:cNvSpPr/>
            <p:nvPr/>
          </p:nvSpPr>
          <p:spPr>
            <a:xfrm>
              <a:off x="5947003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4" name="Oval 43"/>
            <p:cNvSpPr/>
            <p:nvPr/>
          </p:nvSpPr>
          <p:spPr>
            <a:xfrm>
              <a:off x="6118266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5" name="Oval 44"/>
            <p:cNvSpPr/>
            <p:nvPr/>
          </p:nvSpPr>
          <p:spPr>
            <a:xfrm>
              <a:off x="6289529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6" name="Oval 45"/>
            <p:cNvSpPr/>
            <p:nvPr/>
          </p:nvSpPr>
          <p:spPr>
            <a:xfrm>
              <a:off x="6460792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7" name="Oval 46"/>
            <p:cNvSpPr/>
            <p:nvPr/>
          </p:nvSpPr>
          <p:spPr>
            <a:xfrm>
              <a:off x="6632055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8" name="Oval 47"/>
            <p:cNvSpPr/>
            <p:nvPr/>
          </p:nvSpPr>
          <p:spPr>
            <a:xfrm>
              <a:off x="6803318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49" name="Oval 48"/>
            <p:cNvSpPr/>
            <p:nvPr/>
          </p:nvSpPr>
          <p:spPr>
            <a:xfrm>
              <a:off x="6974581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0" name="Oval 49"/>
            <p:cNvSpPr/>
            <p:nvPr/>
          </p:nvSpPr>
          <p:spPr>
            <a:xfrm>
              <a:off x="7145844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1" name="Oval 50"/>
            <p:cNvSpPr/>
            <p:nvPr/>
          </p:nvSpPr>
          <p:spPr>
            <a:xfrm>
              <a:off x="7317107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2" name="Oval 51"/>
            <p:cNvSpPr/>
            <p:nvPr/>
          </p:nvSpPr>
          <p:spPr>
            <a:xfrm>
              <a:off x="7488370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3" name="Oval 52"/>
            <p:cNvSpPr/>
            <p:nvPr/>
          </p:nvSpPr>
          <p:spPr>
            <a:xfrm>
              <a:off x="7659633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4" name="Oval 53"/>
            <p:cNvSpPr/>
            <p:nvPr/>
          </p:nvSpPr>
          <p:spPr>
            <a:xfrm>
              <a:off x="7830896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5" name="Oval 54"/>
            <p:cNvSpPr/>
            <p:nvPr/>
          </p:nvSpPr>
          <p:spPr>
            <a:xfrm>
              <a:off x="8002159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6" name="Oval 55"/>
            <p:cNvSpPr/>
            <p:nvPr/>
          </p:nvSpPr>
          <p:spPr>
            <a:xfrm>
              <a:off x="8173426" y="46045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7" name="Oval 56"/>
            <p:cNvSpPr/>
            <p:nvPr/>
          </p:nvSpPr>
          <p:spPr>
            <a:xfrm>
              <a:off x="5171043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8" name="Oval 57"/>
            <p:cNvSpPr/>
            <p:nvPr/>
          </p:nvSpPr>
          <p:spPr>
            <a:xfrm>
              <a:off x="5342306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59" name="Oval 58"/>
            <p:cNvSpPr/>
            <p:nvPr/>
          </p:nvSpPr>
          <p:spPr>
            <a:xfrm>
              <a:off x="5513569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60" name="Oval 59"/>
            <p:cNvSpPr/>
            <p:nvPr/>
          </p:nvSpPr>
          <p:spPr>
            <a:xfrm>
              <a:off x="5684832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61" name="Oval 60"/>
            <p:cNvSpPr/>
            <p:nvPr/>
          </p:nvSpPr>
          <p:spPr>
            <a:xfrm>
              <a:off x="5856095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62" name="Oval 61"/>
            <p:cNvSpPr/>
            <p:nvPr/>
          </p:nvSpPr>
          <p:spPr>
            <a:xfrm>
              <a:off x="6027358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63" name="Oval 62"/>
            <p:cNvSpPr/>
            <p:nvPr/>
          </p:nvSpPr>
          <p:spPr>
            <a:xfrm>
              <a:off x="6198621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64" name="Oval 63"/>
            <p:cNvSpPr/>
            <p:nvPr/>
          </p:nvSpPr>
          <p:spPr>
            <a:xfrm>
              <a:off x="6369884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65" name="Oval 64"/>
            <p:cNvSpPr/>
            <p:nvPr/>
          </p:nvSpPr>
          <p:spPr>
            <a:xfrm>
              <a:off x="6541147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66" name="Oval 65"/>
            <p:cNvSpPr/>
            <p:nvPr/>
          </p:nvSpPr>
          <p:spPr>
            <a:xfrm>
              <a:off x="6712410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67" name="Oval 66"/>
            <p:cNvSpPr/>
            <p:nvPr/>
          </p:nvSpPr>
          <p:spPr>
            <a:xfrm>
              <a:off x="6883673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68" name="Oval 67"/>
            <p:cNvSpPr/>
            <p:nvPr/>
          </p:nvSpPr>
          <p:spPr>
            <a:xfrm>
              <a:off x="7054936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69" name="Oval 68"/>
            <p:cNvSpPr/>
            <p:nvPr/>
          </p:nvSpPr>
          <p:spPr>
            <a:xfrm>
              <a:off x="7226199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70" name="Oval 69"/>
            <p:cNvSpPr/>
            <p:nvPr/>
          </p:nvSpPr>
          <p:spPr>
            <a:xfrm>
              <a:off x="7397462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71" name="Oval 70"/>
            <p:cNvSpPr/>
            <p:nvPr/>
          </p:nvSpPr>
          <p:spPr>
            <a:xfrm>
              <a:off x="7568725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72" name="Oval 71"/>
            <p:cNvSpPr/>
            <p:nvPr/>
          </p:nvSpPr>
          <p:spPr>
            <a:xfrm>
              <a:off x="7739988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73" name="Oval 72"/>
            <p:cNvSpPr/>
            <p:nvPr/>
          </p:nvSpPr>
          <p:spPr>
            <a:xfrm>
              <a:off x="7911251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74" name="Oval 73"/>
            <p:cNvSpPr/>
            <p:nvPr/>
          </p:nvSpPr>
          <p:spPr>
            <a:xfrm>
              <a:off x="8082518" y="48204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75" name="Oval 74"/>
            <p:cNvSpPr/>
            <p:nvPr/>
          </p:nvSpPr>
          <p:spPr>
            <a:xfrm>
              <a:off x="5020231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76" name="Oval 75"/>
            <p:cNvSpPr/>
            <p:nvPr/>
          </p:nvSpPr>
          <p:spPr>
            <a:xfrm>
              <a:off x="5191494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77" name="Oval 76"/>
            <p:cNvSpPr/>
            <p:nvPr/>
          </p:nvSpPr>
          <p:spPr>
            <a:xfrm>
              <a:off x="5362757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78" name="Oval 77"/>
            <p:cNvSpPr/>
            <p:nvPr/>
          </p:nvSpPr>
          <p:spPr>
            <a:xfrm>
              <a:off x="5534020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79" name="Oval 78"/>
            <p:cNvSpPr/>
            <p:nvPr/>
          </p:nvSpPr>
          <p:spPr>
            <a:xfrm>
              <a:off x="5705283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80" name="Oval 79"/>
            <p:cNvSpPr/>
            <p:nvPr/>
          </p:nvSpPr>
          <p:spPr>
            <a:xfrm>
              <a:off x="5876546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81" name="Oval 80"/>
            <p:cNvSpPr/>
            <p:nvPr/>
          </p:nvSpPr>
          <p:spPr>
            <a:xfrm>
              <a:off x="6047809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82" name="Oval 81"/>
            <p:cNvSpPr/>
            <p:nvPr/>
          </p:nvSpPr>
          <p:spPr>
            <a:xfrm>
              <a:off x="6219072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83" name="Oval 82"/>
            <p:cNvSpPr/>
            <p:nvPr/>
          </p:nvSpPr>
          <p:spPr>
            <a:xfrm>
              <a:off x="6390335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84" name="Oval 83"/>
            <p:cNvSpPr/>
            <p:nvPr/>
          </p:nvSpPr>
          <p:spPr>
            <a:xfrm>
              <a:off x="6561598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85" name="Oval 84"/>
            <p:cNvSpPr/>
            <p:nvPr/>
          </p:nvSpPr>
          <p:spPr>
            <a:xfrm>
              <a:off x="6732861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86" name="Oval 85"/>
            <p:cNvSpPr/>
            <p:nvPr/>
          </p:nvSpPr>
          <p:spPr>
            <a:xfrm>
              <a:off x="6904124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87" name="Oval 86"/>
            <p:cNvSpPr/>
            <p:nvPr/>
          </p:nvSpPr>
          <p:spPr>
            <a:xfrm>
              <a:off x="7075387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88" name="Oval 87"/>
            <p:cNvSpPr/>
            <p:nvPr/>
          </p:nvSpPr>
          <p:spPr>
            <a:xfrm>
              <a:off x="7246650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89" name="Oval 88"/>
            <p:cNvSpPr/>
            <p:nvPr/>
          </p:nvSpPr>
          <p:spPr>
            <a:xfrm>
              <a:off x="7417913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90" name="Oval 89"/>
            <p:cNvSpPr/>
            <p:nvPr/>
          </p:nvSpPr>
          <p:spPr>
            <a:xfrm>
              <a:off x="7589176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91" name="Oval 90"/>
            <p:cNvSpPr/>
            <p:nvPr/>
          </p:nvSpPr>
          <p:spPr>
            <a:xfrm>
              <a:off x="7760439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  <p:sp>
          <p:nvSpPr>
            <p:cNvPr id="92" name="Oval 91"/>
            <p:cNvSpPr/>
            <p:nvPr/>
          </p:nvSpPr>
          <p:spPr>
            <a:xfrm>
              <a:off x="7931706" y="5036344"/>
              <a:ext cx="103187" cy="127000"/>
            </a:xfrm>
            <a:prstGeom prst="ellipse">
              <a:avLst/>
            </a:prstGeom>
            <a:solidFill>
              <a:schemeClr val="tx1">
                <a:lumMod val="50000"/>
                <a:lumOff val="50000"/>
              </a:schemeClr>
            </a:solidFill>
            <a:ln>
              <a:solidFill>
                <a:schemeClr val="tx1">
                  <a:lumMod val="85000"/>
                  <a:lumOff val="15000"/>
                </a:schemeClr>
              </a:solidFill>
            </a:ln>
            <a:scene3d>
              <a:camera prst="orthographicFront">
                <a:rot lat="0" lon="0" rev="19500000"/>
              </a:camera>
              <a:lightRig rig="threePt" dir="t"/>
            </a:scene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sz="1800"/>
            </a:p>
          </p:txBody>
        </p:sp>
      </p:grpSp>
      <p:sp>
        <p:nvSpPr>
          <p:cNvPr id="93" name="TextBox 92"/>
          <p:cNvSpPr txBox="1">
            <a:spLocks noChangeArrowheads="1"/>
          </p:cNvSpPr>
          <p:nvPr/>
        </p:nvSpPr>
        <p:spPr bwMode="auto">
          <a:xfrm>
            <a:off x="457200" y="1869110"/>
            <a:ext cx="1119617" cy="58477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algn="ctr" eaLnBrk="1" hangingPunct="1"/>
            <a:r>
              <a:rPr lang="en-US" sz="3200" dirty="0">
                <a:latin typeface="Arial"/>
                <a:cs typeface="Arial"/>
              </a:rPr>
              <a:t>array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808503" y="1625167"/>
            <a:ext cx="49124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/>
              <a:t>+</a:t>
            </a:r>
          </a:p>
        </p:txBody>
      </p:sp>
      <p:pic>
        <p:nvPicPr>
          <p:cNvPr id="10" name="Picture 9" descr="Screenshot 2019-04-07 15.33.03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817" y="4438164"/>
            <a:ext cx="7524480" cy="1542443"/>
          </a:xfrm>
          <a:prstGeom prst="rect">
            <a:avLst/>
          </a:prstGeom>
        </p:spPr>
      </p:pic>
      <p:sp>
        <p:nvSpPr>
          <p:cNvPr id="102" name="TextBox 101"/>
          <p:cNvSpPr txBox="1"/>
          <p:nvPr/>
        </p:nvSpPr>
        <p:spPr>
          <a:xfrm>
            <a:off x="442020" y="4593676"/>
            <a:ext cx="400110" cy="967573"/>
          </a:xfrm>
          <a:prstGeom prst="rect">
            <a:avLst/>
          </a:prstGeom>
          <a:noFill/>
        </p:spPr>
        <p:txBody>
          <a:bodyPr vert="vert270" wrap="none">
            <a:spAutoFit/>
          </a:bodyPr>
          <a:lstStyle/>
          <a:p>
            <a:pPr>
              <a:defRPr/>
            </a:pPr>
            <a:r>
              <a:rPr lang="en-US" sz="1400" dirty="0">
                <a:latin typeface="Arial"/>
                <a:ea typeface="ＭＳ Ｐゴシック" charset="-128"/>
                <a:cs typeface="Arial"/>
              </a:rPr>
              <a:t>Log2 (</a:t>
            </a:r>
            <a:r>
              <a:rPr lang="en-US" sz="1400" b="1" dirty="0">
                <a:solidFill>
                  <a:srgbClr val="FF0000"/>
                </a:solidFill>
                <a:latin typeface="Arial"/>
                <a:ea typeface="ＭＳ Ｐゴシック" charset="-128"/>
                <a:cs typeface="Arial"/>
              </a:rPr>
              <a:t>A</a:t>
            </a:r>
            <a:r>
              <a:rPr lang="en-US" sz="1400" dirty="0">
                <a:latin typeface="Arial"/>
                <a:ea typeface="ＭＳ Ｐゴシック" charset="-128"/>
                <a:cs typeface="Arial"/>
              </a:rPr>
              <a:t>/</a:t>
            </a:r>
            <a:r>
              <a:rPr lang="en-US" sz="1400" b="1" dirty="0">
                <a:solidFill>
                  <a:schemeClr val="accent1">
                    <a:lumMod val="75000"/>
                  </a:schemeClr>
                </a:solidFill>
                <a:latin typeface="Arial"/>
                <a:ea typeface="ＭＳ Ｐゴシック" charset="-128"/>
                <a:cs typeface="Arial"/>
              </a:rPr>
              <a:t>B</a:t>
            </a:r>
            <a:r>
              <a:rPr lang="en-US" sz="1400" dirty="0">
                <a:latin typeface="Arial"/>
                <a:ea typeface="ＭＳ Ｐゴシック" charset="-128"/>
                <a:cs typeface="Arial"/>
              </a:rPr>
              <a:t>)</a:t>
            </a:r>
          </a:p>
        </p:txBody>
      </p:sp>
      <p:grpSp>
        <p:nvGrpSpPr>
          <p:cNvPr id="31758" name="Group 31757"/>
          <p:cNvGrpSpPr/>
          <p:nvPr/>
        </p:nvGrpSpPr>
        <p:grpSpPr>
          <a:xfrm>
            <a:off x="1143904" y="4920108"/>
            <a:ext cx="6572283" cy="159277"/>
            <a:chOff x="1143904" y="4920108"/>
            <a:chExt cx="6572283" cy="159277"/>
          </a:xfrm>
        </p:grpSpPr>
        <p:cxnSp>
          <p:nvCxnSpPr>
            <p:cNvPr id="31750" name="Straight Connector 31749"/>
            <p:cNvCxnSpPr/>
            <p:nvPr/>
          </p:nvCxnSpPr>
          <p:spPr>
            <a:xfrm>
              <a:off x="5947454" y="4920108"/>
              <a:ext cx="1768733" cy="0"/>
            </a:xfrm>
            <a:prstGeom prst="line">
              <a:avLst/>
            </a:prstGeom>
            <a:ln w="38100" cmpd="sng">
              <a:solidFill>
                <a:srgbClr val="FF0000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Straight Connector 105"/>
            <p:cNvCxnSpPr/>
            <p:nvPr/>
          </p:nvCxnSpPr>
          <p:spPr>
            <a:xfrm>
              <a:off x="1757071" y="5073151"/>
              <a:ext cx="4236872" cy="0"/>
            </a:xfrm>
            <a:prstGeom prst="line">
              <a:avLst/>
            </a:prstGeom>
            <a:ln w="38100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Straight Connector 108"/>
            <p:cNvCxnSpPr/>
            <p:nvPr/>
          </p:nvCxnSpPr>
          <p:spPr>
            <a:xfrm>
              <a:off x="1143904" y="5079385"/>
              <a:ext cx="109163" cy="0"/>
            </a:xfrm>
            <a:prstGeom prst="line">
              <a:avLst/>
            </a:prstGeom>
            <a:ln w="38100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4" name="Oval 93">
            <a:extLst>
              <a:ext uri="{FF2B5EF4-FFF2-40B4-BE49-F238E27FC236}">
                <a16:creationId xmlns:a16="http://schemas.microsoft.com/office/drawing/2014/main" id="{5676ACE6-20AC-004C-B573-E0349BFDB78F}"/>
              </a:ext>
            </a:extLst>
          </p:cNvPr>
          <p:cNvSpPr/>
          <p:nvPr/>
        </p:nvSpPr>
        <p:spPr>
          <a:xfrm>
            <a:off x="6082901" y="3006627"/>
            <a:ext cx="464757" cy="572012"/>
          </a:xfrm>
          <a:prstGeom prst="ellipse">
            <a:avLst/>
          </a:prstGeom>
          <a:solidFill>
            <a:schemeClr val="tx1">
              <a:lumMod val="50000"/>
              <a:lumOff val="50000"/>
            </a:schemeClr>
          </a:solidFill>
          <a:ln>
            <a:solidFill>
              <a:schemeClr val="tx1">
                <a:lumMod val="85000"/>
                <a:lumOff val="15000"/>
              </a:schemeClr>
            </a:solidFill>
          </a:ln>
          <a:scene3d>
            <a:camera prst="orthographicFront">
              <a:rot lat="0" lon="0" rev="19500000"/>
            </a:camera>
            <a:lightRig rig="threePt" dir="t"/>
          </a:scene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sz="180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AFD922-0183-4840-A8F9-7994C93C8A4A}"/>
              </a:ext>
            </a:extLst>
          </p:cNvPr>
          <p:cNvSpPr txBox="1"/>
          <p:nvPr/>
        </p:nvSpPr>
        <p:spPr>
          <a:xfrm>
            <a:off x="6674328" y="2819132"/>
            <a:ext cx="2239716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FF0000"/>
                </a:solidFill>
              </a:rPr>
              <a:t>Red signal (A)</a:t>
            </a:r>
          </a:p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</a:rPr>
              <a:t>Blue signal (B)</a:t>
            </a:r>
          </a:p>
        </p:txBody>
      </p:sp>
    </p:spTree>
    <p:extLst>
      <p:ext uri="{BB962C8B-B14F-4D97-AF65-F5344CB8AC3E}">
        <p14:creationId xmlns:p14="http://schemas.microsoft.com/office/powerpoint/2010/main" val="3435877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2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82799"/>
            <a:ext cx="8229600" cy="2319867"/>
          </a:xfrm>
        </p:spPr>
        <p:txBody>
          <a:bodyPr/>
          <a:lstStyle/>
          <a:p>
            <a:r>
              <a:rPr lang="en-US" dirty="0"/>
              <a:t>NGS provides information for the discovery of variants, including structural variation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27FA893-CEC0-4D49-9877-935337D870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89395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05894"/>
          </a:xfrm>
        </p:spPr>
        <p:txBody>
          <a:bodyPr>
            <a:noAutofit/>
          </a:bodyPr>
          <a:lstStyle/>
          <a:p>
            <a:r>
              <a:rPr lang="en-US" sz="3200" dirty="0"/>
              <a:t>Variants in sequencing reads</a:t>
            </a:r>
          </a:p>
        </p:txBody>
      </p:sp>
      <p:pic>
        <p:nvPicPr>
          <p:cNvPr id="4" name="Picture 3" descr="Screenshot 2019-04-07 23.29.49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1474" y="1036711"/>
            <a:ext cx="8721052" cy="5684764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57AA052-ADF3-0148-A981-934D81C46B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16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C0D983F-FFFA-5C48-98E7-DECA44CF6A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83586" y="885237"/>
            <a:ext cx="1777289" cy="302947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57EC2A6B-D82E-B84F-884E-412ED14313F3}"/>
              </a:ext>
            </a:extLst>
          </p:cNvPr>
          <p:cNvSpPr txBox="1"/>
          <p:nvPr/>
        </p:nvSpPr>
        <p:spPr>
          <a:xfrm>
            <a:off x="7283586" y="452202"/>
            <a:ext cx="17704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Paired-end</a:t>
            </a:r>
          </a:p>
        </p:txBody>
      </p:sp>
    </p:spTree>
    <p:extLst>
      <p:ext uri="{BB962C8B-B14F-4D97-AF65-F5344CB8AC3E}">
        <p14:creationId xmlns:p14="http://schemas.microsoft.com/office/powerpoint/2010/main" val="406230520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Paired-end reads to find "deletion" relative to the reference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228588" y="4944070"/>
            <a:ext cx="1437799" cy="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950256" y="4920109"/>
            <a:ext cx="1334590" cy="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1263334" y="4537367"/>
            <a:ext cx="6559225" cy="1575925"/>
            <a:chOff x="1263334" y="4537367"/>
            <a:chExt cx="6559225" cy="1575925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1263334" y="4537367"/>
              <a:ext cx="6559225" cy="0"/>
            </a:xfrm>
            <a:prstGeom prst="line">
              <a:avLst/>
            </a:prstGeom>
            <a:ln w="57150" cmpd="sng">
              <a:solidFill>
                <a:schemeClr val="accent6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 flipV="1">
              <a:off x="2228588" y="5519149"/>
              <a:ext cx="5056258" cy="31950"/>
            </a:xfrm>
            <a:prstGeom prst="straightConnector1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3079136" y="5590072"/>
              <a:ext cx="344823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insertion size = 380 </a:t>
              </a:r>
              <a:r>
                <a:rPr lang="en-US" sz="2800" dirty="0" err="1"/>
                <a:t>bp</a:t>
              </a:r>
              <a:endParaRPr lang="en-US" sz="28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3427386" y="2627786"/>
            <a:ext cx="2132102" cy="1909581"/>
            <a:chOff x="3427386" y="2627786"/>
            <a:chExt cx="2132102" cy="1909581"/>
          </a:xfrm>
        </p:grpSpPr>
        <p:cxnSp>
          <p:nvCxnSpPr>
            <p:cNvPr id="33" name="Straight Connector 32"/>
            <p:cNvCxnSpPr/>
            <p:nvPr/>
          </p:nvCxnSpPr>
          <p:spPr>
            <a:xfrm>
              <a:off x="3427386" y="2627786"/>
              <a:ext cx="919860" cy="1909581"/>
            </a:xfrm>
            <a:prstGeom prst="line">
              <a:avLst/>
            </a:prstGeom>
            <a:ln>
              <a:solidFill>
                <a:schemeClr val="accent3">
                  <a:lumMod val="75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 flipH="1">
              <a:off x="4347246" y="2627786"/>
              <a:ext cx="1212242" cy="1909581"/>
            </a:xfrm>
            <a:prstGeom prst="line">
              <a:avLst/>
            </a:prstGeom>
            <a:ln>
              <a:solidFill>
                <a:schemeClr val="accent3">
                  <a:lumMod val="75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1231382" y="1625336"/>
            <a:ext cx="7423466" cy="571790"/>
            <a:chOff x="1231382" y="1625336"/>
            <a:chExt cx="7423466" cy="571790"/>
          </a:xfrm>
        </p:grpSpPr>
        <p:cxnSp>
          <p:nvCxnSpPr>
            <p:cNvPr id="49" name="Straight Arrow Connector 48"/>
            <p:cNvCxnSpPr/>
            <p:nvPr/>
          </p:nvCxnSpPr>
          <p:spPr>
            <a:xfrm>
              <a:off x="1231382" y="2197126"/>
              <a:ext cx="7423466" cy="0"/>
            </a:xfrm>
            <a:prstGeom prst="straightConnector1">
              <a:avLst/>
            </a:prstGeom>
            <a:ln>
              <a:solidFill>
                <a:schemeClr val="accent4">
                  <a:lumMod val="75000"/>
                </a:schemeClr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4372055" y="1625336"/>
              <a:ext cx="11891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800 </a:t>
              </a:r>
              <a:r>
                <a:rPr lang="en-US" sz="2800" dirty="0" err="1"/>
                <a:t>bp</a:t>
              </a:r>
              <a:endParaRPr lang="en-US" sz="2800" dirty="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541820" y="4603169"/>
            <a:ext cx="161619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Paired-end read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305949" y="1411648"/>
            <a:ext cx="8728852" cy="1569660"/>
            <a:chOff x="305949" y="1411648"/>
            <a:chExt cx="8728852" cy="1569660"/>
          </a:xfrm>
        </p:grpSpPr>
        <p:grpSp>
          <p:nvGrpSpPr>
            <p:cNvPr id="57" name="Group 56"/>
            <p:cNvGrpSpPr/>
            <p:nvPr/>
          </p:nvGrpSpPr>
          <p:grpSpPr>
            <a:xfrm>
              <a:off x="343474" y="1411648"/>
              <a:ext cx="8691327" cy="1569660"/>
              <a:chOff x="343474" y="1411648"/>
              <a:chExt cx="8691327" cy="1569660"/>
            </a:xfrm>
          </p:grpSpPr>
          <p:cxnSp>
            <p:nvCxnSpPr>
              <p:cNvPr id="5" name="Straight Connector 4"/>
              <p:cNvCxnSpPr/>
              <p:nvPr/>
            </p:nvCxnSpPr>
            <p:spPr>
              <a:xfrm>
                <a:off x="5679305" y="2627786"/>
                <a:ext cx="3355496" cy="0"/>
              </a:xfrm>
              <a:prstGeom prst="line">
                <a:avLst/>
              </a:prstGeom>
              <a:ln w="57150" cmpd="sng"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3492784" y="1411648"/>
                <a:ext cx="2049359" cy="156966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9600" dirty="0"/>
                  <a:t>......</a:t>
                </a:r>
              </a:p>
            </p:txBody>
          </p:sp>
          <p:cxnSp>
            <p:nvCxnSpPr>
              <p:cNvPr id="43" name="Straight Connector 42"/>
              <p:cNvCxnSpPr/>
              <p:nvPr/>
            </p:nvCxnSpPr>
            <p:spPr>
              <a:xfrm>
                <a:off x="343474" y="2627786"/>
                <a:ext cx="2939500" cy="0"/>
              </a:xfrm>
              <a:prstGeom prst="line">
                <a:avLst/>
              </a:prstGeom>
              <a:ln w="57150" cmpd="sng"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/>
            <p:cNvSpPr txBox="1"/>
            <p:nvPr/>
          </p:nvSpPr>
          <p:spPr>
            <a:xfrm>
              <a:off x="305949" y="2139201"/>
              <a:ext cx="29418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Reference genome </a:t>
              </a:r>
            </a:p>
          </p:txBody>
        </p:sp>
      </p:grpSp>
      <p:sp>
        <p:nvSpPr>
          <p:cNvPr id="22" name="TextBox 21"/>
          <p:cNvSpPr txBox="1"/>
          <p:nvPr/>
        </p:nvSpPr>
        <p:spPr>
          <a:xfrm>
            <a:off x="79914" y="3917631"/>
            <a:ext cx="39899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newly sequenced genome</a:t>
            </a:r>
          </a:p>
        </p:txBody>
      </p: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9B96DF92-E768-9E4B-B208-7FF15D384C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89287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49401E-6 8.4683E-7 L 0.13973 -0.29084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6978" y="-1455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2845E-7 2.31374E-7 L -0.10988 -0.29431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503" y="-14715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Split reads to find "exact deletion sequence"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4986867" y="4029670"/>
            <a:ext cx="959156" cy="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2912533" y="3450264"/>
            <a:ext cx="898603" cy="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6" name="Group 5"/>
          <p:cNvGrpSpPr/>
          <p:nvPr/>
        </p:nvGrpSpPr>
        <p:grpSpPr>
          <a:xfrm>
            <a:off x="212524" y="2220369"/>
            <a:ext cx="8770609" cy="1112943"/>
            <a:chOff x="343474" y="1727145"/>
            <a:chExt cx="8770609" cy="1112943"/>
          </a:xfrm>
        </p:grpSpPr>
        <p:grpSp>
          <p:nvGrpSpPr>
            <p:cNvPr id="57" name="Group 56"/>
            <p:cNvGrpSpPr/>
            <p:nvPr/>
          </p:nvGrpSpPr>
          <p:grpSpPr>
            <a:xfrm>
              <a:off x="343474" y="2009091"/>
              <a:ext cx="8770609" cy="830997"/>
              <a:chOff x="343474" y="2009091"/>
              <a:chExt cx="8770609" cy="830997"/>
            </a:xfrm>
          </p:grpSpPr>
          <p:cxnSp>
            <p:nvCxnSpPr>
              <p:cNvPr id="5" name="Straight Connector 4"/>
              <p:cNvCxnSpPr/>
              <p:nvPr/>
            </p:nvCxnSpPr>
            <p:spPr>
              <a:xfrm>
                <a:off x="5117817" y="2627786"/>
                <a:ext cx="3996266" cy="0"/>
              </a:xfrm>
              <a:prstGeom prst="line">
                <a:avLst/>
              </a:prstGeom>
              <a:ln w="57150" cmpd="sng"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1" name="TextBox 10"/>
              <p:cNvSpPr txBox="1"/>
              <p:nvPr/>
            </p:nvSpPr>
            <p:spPr>
              <a:xfrm>
                <a:off x="3992885" y="2009091"/>
                <a:ext cx="1117013" cy="83099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4800" dirty="0"/>
                  <a:t>......</a:t>
                </a:r>
              </a:p>
            </p:txBody>
          </p:sp>
          <p:cxnSp>
            <p:nvCxnSpPr>
              <p:cNvPr id="43" name="Straight Connector 42"/>
              <p:cNvCxnSpPr/>
              <p:nvPr/>
            </p:nvCxnSpPr>
            <p:spPr>
              <a:xfrm>
                <a:off x="343474" y="2627786"/>
                <a:ext cx="3598612" cy="0"/>
              </a:xfrm>
              <a:prstGeom prst="line">
                <a:avLst/>
              </a:prstGeom>
              <a:ln w="57150" cmpd="sng"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" name="TextBox 3"/>
            <p:cNvSpPr txBox="1"/>
            <p:nvPr/>
          </p:nvSpPr>
          <p:spPr>
            <a:xfrm>
              <a:off x="2874149" y="1727145"/>
              <a:ext cx="3287490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Reference genome </a:t>
              </a:r>
            </a:p>
          </p:txBody>
        </p:sp>
      </p:grpSp>
      <p:cxnSp>
        <p:nvCxnSpPr>
          <p:cNvPr id="15" name="Straight Connector 14"/>
          <p:cNvCxnSpPr/>
          <p:nvPr/>
        </p:nvCxnSpPr>
        <p:spPr>
          <a:xfrm>
            <a:off x="4986867" y="3450264"/>
            <a:ext cx="770466" cy="0"/>
          </a:xfrm>
          <a:prstGeom prst="line">
            <a:avLst/>
          </a:prstGeom>
          <a:ln w="57150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 flipH="1">
            <a:off x="2717800" y="3653466"/>
            <a:ext cx="1093336" cy="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/>
          <p:cNvCxnSpPr/>
          <p:nvPr/>
        </p:nvCxnSpPr>
        <p:spPr>
          <a:xfrm>
            <a:off x="4986867" y="3653466"/>
            <a:ext cx="626533" cy="0"/>
          </a:xfrm>
          <a:prstGeom prst="line">
            <a:avLst/>
          </a:prstGeom>
          <a:ln w="57150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6" name="Straight Arrow Connector 35"/>
          <p:cNvCxnSpPr/>
          <p:nvPr/>
        </p:nvCxnSpPr>
        <p:spPr>
          <a:xfrm>
            <a:off x="4986867" y="3834936"/>
            <a:ext cx="685800" cy="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/>
          <p:cNvCxnSpPr/>
          <p:nvPr/>
        </p:nvCxnSpPr>
        <p:spPr>
          <a:xfrm>
            <a:off x="3040670" y="3834936"/>
            <a:ext cx="770466" cy="0"/>
          </a:xfrm>
          <a:prstGeom prst="line">
            <a:avLst/>
          </a:prstGeom>
          <a:ln w="57150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/>
          <p:cNvCxnSpPr/>
          <p:nvPr/>
        </p:nvCxnSpPr>
        <p:spPr>
          <a:xfrm>
            <a:off x="3184603" y="4029670"/>
            <a:ext cx="626533" cy="0"/>
          </a:xfrm>
          <a:prstGeom prst="line">
            <a:avLst/>
          </a:prstGeom>
          <a:ln w="57150" cmpd="sng"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35" name="Group 34"/>
          <p:cNvGrpSpPr/>
          <p:nvPr/>
        </p:nvGrpSpPr>
        <p:grpSpPr>
          <a:xfrm>
            <a:off x="3539062" y="2954867"/>
            <a:ext cx="1696022" cy="2850638"/>
            <a:chOff x="3539062" y="3217334"/>
            <a:chExt cx="1696022" cy="2850638"/>
          </a:xfrm>
        </p:grpSpPr>
        <p:grpSp>
          <p:nvGrpSpPr>
            <p:cNvPr id="29" name="Group 28"/>
            <p:cNvGrpSpPr/>
            <p:nvPr/>
          </p:nvGrpSpPr>
          <p:grpSpPr>
            <a:xfrm>
              <a:off x="3811136" y="3217334"/>
              <a:ext cx="1175731" cy="2032000"/>
              <a:chOff x="3811136" y="3217334"/>
              <a:chExt cx="1175731" cy="2032000"/>
            </a:xfrm>
          </p:grpSpPr>
          <p:cxnSp>
            <p:nvCxnSpPr>
              <p:cNvPr id="27" name="Straight Connector 26"/>
              <p:cNvCxnSpPr/>
              <p:nvPr/>
            </p:nvCxnSpPr>
            <p:spPr>
              <a:xfrm>
                <a:off x="3811136" y="3217334"/>
                <a:ext cx="0" cy="2032000"/>
              </a:xfrm>
              <a:prstGeom prst="line">
                <a:avLst/>
              </a:prstGeom>
              <a:ln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Connector 41"/>
              <p:cNvCxnSpPr/>
              <p:nvPr/>
            </p:nvCxnSpPr>
            <p:spPr>
              <a:xfrm>
                <a:off x="4986867" y="3217334"/>
                <a:ext cx="0" cy="2032000"/>
              </a:xfrm>
              <a:prstGeom prst="line">
                <a:avLst/>
              </a:prstGeom>
              <a:ln>
                <a:prstDash val="dot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Straight Connector 43"/>
              <p:cNvCxnSpPr/>
              <p:nvPr/>
            </p:nvCxnSpPr>
            <p:spPr>
              <a:xfrm>
                <a:off x="3811136" y="5051411"/>
                <a:ext cx="1175731" cy="0"/>
              </a:xfrm>
              <a:prstGeom prst="line">
                <a:avLst/>
              </a:prstGeom>
              <a:ln w="57150" cmpd="sng">
                <a:solidFill>
                  <a:schemeClr val="bg1">
                    <a:lumMod val="65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0" name="TextBox 29"/>
            <p:cNvSpPr txBox="1"/>
            <p:nvPr/>
          </p:nvSpPr>
          <p:spPr>
            <a:xfrm>
              <a:off x="3539062" y="5113865"/>
              <a:ext cx="1696022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800" dirty="0"/>
                <a:t>Deletion sequence</a:t>
              </a: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1498600" y="3457598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Reads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297A150-C372-D24C-BAB7-E35958DE0F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652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/>
              <a:t>Paired-end reads to find "insertion" relative to the reference</a:t>
            </a: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2444901" y="4656209"/>
            <a:ext cx="1437799" cy="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/>
          <p:cNvCxnSpPr/>
          <p:nvPr/>
        </p:nvCxnSpPr>
        <p:spPr>
          <a:xfrm flipH="1">
            <a:off x="5538051" y="4624757"/>
            <a:ext cx="1334590" cy="0"/>
          </a:xfrm>
          <a:prstGeom prst="straightConnector1">
            <a:avLst/>
          </a:prstGeom>
          <a:ln w="57150" cmpd="sng">
            <a:solidFill>
              <a:schemeClr val="accent6">
                <a:lumMod val="75000"/>
              </a:schemeClr>
            </a:solidFill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6" name="Group 55"/>
          <p:cNvGrpSpPr/>
          <p:nvPr/>
        </p:nvGrpSpPr>
        <p:grpSpPr>
          <a:xfrm>
            <a:off x="457200" y="4249506"/>
            <a:ext cx="8407398" cy="1288064"/>
            <a:chOff x="372535" y="4537367"/>
            <a:chExt cx="8407398" cy="1288064"/>
          </a:xfrm>
        </p:grpSpPr>
        <p:cxnSp>
          <p:nvCxnSpPr>
            <p:cNvPr id="7" name="Straight Connector 6"/>
            <p:cNvCxnSpPr/>
            <p:nvPr/>
          </p:nvCxnSpPr>
          <p:spPr>
            <a:xfrm>
              <a:off x="372535" y="4537367"/>
              <a:ext cx="8407398" cy="0"/>
            </a:xfrm>
            <a:prstGeom prst="line">
              <a:avLst/>
            </a:prstGeom>
            <a:ln w="57150" cmpd="sng">
              <a:solidFill>
                <a:schemeClr val="accent6">
                  <a:lumMod val="60000"/>
                  <a:lumOff val="40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/>
            <p:nvPr/>
          </p:nvCxnSpPr>
          <p:spPr>
            <a:xfrm>
              <a:off x="2360236" y="5263238"/>
              <a:ext cx="4427740" cy="38973"/>
            </a:xfrm>
            <a:prstGeom prst="straightConnector1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2647940" y="5302211"/>
              <a:ext cx="3505036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fragment size = 380 </a:t>
              </a:r>
              <a:r>
                <a:rPr lang="en-US" sz="2800" dirty="0" err="1"/>
                <a:t>bp</a:t>
              </a:r>
              <a:endParaRPr lang="en-US" sz="2800" dirty="0"/>
            </a:p>
          </p:txBody>
        </p:sp>
      </p:grpSp>
      <p:grpSp>
        <p:nvGrpSpPr>
          <p:cNvPr id="59" name="Group 58"/>
          <p:cNvGrpSpPr/>
          <p:nvPr/>
        </p:nvGrpSpPr>
        <p:grpSpPr>
          <a:xfrm>
            <a:off x="4004727" y="2339925"/>
            <a:ext cx="905933" cy="1909581"/>
            <a:chOff x="4047067" y="2627786"/>
            <a:chExt cx="905933" cy="1909581"/>
          </a:xfrm>
        </p:grpSpPr>
        <p:cxnSp>
          <p:nvCxnSpPr>
            <p:cNvPr id="33" name="Straight Connector 32"/>
            <p:cNvCxnSpPr/>
            <p:nvPr/>
          </p:nvCxnSpPr>
          <p:spPr>
            <a:xfrm flipH="1">
              <a:off x="4047067" y="2651665"/>
              <a:ext cx="431801" cy="1885702"/>
            </a:xfrm>
            <a:prstGeom prst="line">
              <a:avLst/>
            </a:prstGeom>
            <a:ln>
              <a:solidFill>
                <a:schemeClr val="accent3">
                  <a:lumMod val="75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/>
            <p:cNvCxnSpPr/>
            <p:nvPr/>
          </p:nvCxnSpPr>
          <p:spPr>
            <a:xfrm>
              <a:off x="4478868" y="2627786"/>
              <a:ext cx="474132" cy="1909581"/>
            </a:xfrm>
            <a:prstGeom prst="line">
              <a:avLst/>
            </a:prstGeom>
            <a:ln>
              <a:solidFill>
                <a:schemeClr val="accent3">
                  <a:lumMod val="75000"/>
                </a:schemeClr>
              </a:solidFill>
              <a:prstDash val="sysDash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8" name="Group 57"/>
          <p:cNvGrpSpPr/>
          <p:nvPr/>
        </p:nvGrpSpPr>
        <p:grpSpPr>
          <a:xfrm>
            <a:off x="2913204" y="1422140"/>
            <a:ext cx="2945728" cy="530798"/>
            <a:chOff x="3391776" y="1659202"/>
            <a:chExt cx="3783949" cy="530798"/>
          </a:xfrm>
        </p:grpSpPr>
        <p:cxnSp>
          <p:nvCxnSpPr>
            <p:cNvPr id="49" name="Straight Arrow Connector 48"/>
            <p:cNvCxnSpPr/>
            <p:nvPr/>
          </p:nvCxnSpPr>
          <p:spPr>
            <a:xfrm>
              <a:off x="3391776" y="2182422"/>
              <a:ext cx="3783949" cy="7578"/>
            </a:xfrm>
            <a:prstGeom prst="straightConnector1">
              <a:avLst/>
            </a:prstGeom>
            <a:ln>
              <a:solidFill>
                <a:schemeClr val="accent4">
                  <a:lumMod val="75000"/>
                </a:schemeClr>
              </a:solidFill>
              <a:headEnd type="arrow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4567817" y="1659202"/>
              <a:ext cx="1527494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210 </a:t>
              </a:r>
              <a:r>
                <a:rPr lang="en-US" sz="2800" dirty="0" err="1"/>
                <a:t>bp</a:t>
              </a:r>
              <a:endParaRPr lang="en-US" sz="2800" dirty="0"/>
            </a:p>
          </p:txBody>
        </p:sp>
      </p:grpSp>
      <p:sp>
        <p:nvSpPr>
          <p:cNvPr id="3" name="TextBox 2"/>
          <p:cNvSpPr txBox="1"/>
          <p:nvPr/>
        </p:nvSpPr>
        <p:spPr>
          <a:xfrm>
            <a:off x="178742" y="4399975"/>
            <a:ext cx="21937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Paired-end read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87418" y="1817474"/>
            <a:ext cx="8677180" cy="523220"/>
            <a:chOff x="102753" y="2105335"/>
            <a:chExt cx="8677180" cy="523220"/>
          </a:xfrm>
        </p:grpSpPr>
        <p:cxnSp>
          <p:nvCxnSpPr>
            <p:cNvPr id="43" name="Straight Connector 42"/>
            <p:cNvCxnSpPr/>
            <p:nvPr/>
          </p:nvCxnSpPr>
          <p:spPr>
            <a:xfrm>
              <a:off x="343474" y="2627786"/>
              <a:ext cx="8436459" cy="0"/>
            </a:xfrm>
            <a:prstGeom prst="line">
              <a:avLst/>
            </a:prstGeom>
            <a:ln w="57150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4" name="TextBox 3"/>
            <p:cNvSpPr txBox="1"/>
            <p:nvPr/>
          </p:nvSpPr>
          <p:spPr>
            <a:xfrm>
              <a:off x="102753" y="2105335"/>
              <a:ext cx="29418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Reference genome </a:t>
              </a:r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3953862" y="4399975"/>
            <a:ext cx="1016136" cy="376995"/>
            <a:chOff x="3869197" y="4687836"/>
            <a:chExt cx="1016136" cy="376995"/>
          </a:xfrm>
        </p:grpSpPr>
        <p:cxnSp>
          <p:nvCxnSpPr>
            <p:cNvPr id="27" name="Straight Connector 26"/>
            <p:cNvCxnSpPr/>
            <p:nvPr/>
          </p:nvCxnSpPr>
          <p:spPr>
            <a:xfrm>
              <a:off x="3920062" y="4687836"/>
              <a:ext cx="905933" cy="0"/>
            </a:xfrm>
            <a:prstGeom prst="line">
              <a:avLst/>
            </a:prstGeom>
            <a:ln w="76200" cmpd="sng">
              <a:solidFill>
                <a:srgbClr val="E46C0A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8" name="TextBox 27"/>
            <p:cNvSpPr txBox="1"/>
            <p:nvPr/>
          </p:nvSpPr>
          <p:spPr>
            <a:xfrm>
              <a:off x="3869197" y="4695499"/>
              <a:ext cx="10161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insertion</a:t>
              </a: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245535" y="5655734"/>
            <a:ext cx="844126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The size of insertions that can be identified by PE reads is determined by fragment sizes and read lengths.</a:t>
            </a:r>
          </a:p>
        </p:txBody>
      </p:sp>
      <p:sp>
        <p:nvSpPr>
          <p:cNvPr id="45" name="TextBox 44"/>
          <p:cNvSpPr txBox="1"/>
          <p:nvPr/>
        </p:nvSpPr>
        <p:spPr>
          <a:xfrm>
            <a:off x="161139" y="3622155"/>
            <a:ext cx="39899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newly sequenced genome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3060996-8F8F-6940-8CCD-92345826CD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19319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4.81481E-6 L -0.11389 -0.29538 " pathEditMode="relative" rAng="0" ptsTypes="AA">
                                      <p:cBhvr>
                                        <p:cTn id="10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5694" y="-14769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94444E-6 -3.33333E-6 L 0.0566 -0.29977 " pathEditMode="relative" rAng="0" ptsTypes="AA">
                                      <p:cBhvr>
                                        <p:cTn id="14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830" y="-1500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Assembly statistics – N50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53009" y="1202060"/>
            <a:ext cx="4994178" cy="5258117"/>
          </a:xfrm>
        </p:spPr>
        <p:txBody>
          <a:bodyPr>
            <a:noAutofit/>
          </a:bodyPr>
          <a:lstStyle/>
          <a:p>
            <a:r>
              <a:rPr lang="en-US" sz="2800" dirty="0"/>
              <a:t>N50:  A statistic used for assessing the contiguity of a genome assembly.</a:t>
            </a:r>
          </a:p>
          <a:p>
            <a:endParaRPr lang="en-US" sz="2800" dirty="0"/>
          </a:p>
          <a:p>
            <a:r>
              <a:rPr lang="en-US" sz="2800" dirty="0"/>
              <a:t>The contigs in an assembly are </a:t>
            </a:r>
            <a:r>
              <a:rPr lang="en-US" sz="2800" b="1" dirty="0"/>
              <a:t>sorted</a:t>
            </a:r>
            <a:r>
              <a:rPr lang="en-US" sz="2800" dirty="0"/>
              <a:t> by size and added, starting with the largest. The contig N50 is </a:t>
            </a:r>
            <a:r>
              <a:rPr lang="en-US" sz="2800" b="1" dirty="0"/>
              <a:t>the size of the contig that makes the total greater than or equal to 50% of the total contig size.</a:t>
            </a:r>
            <a:r>
              <a:rPr lang="en-US" sz="2800" dirty="0"/>
              <a:t> 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2</a:t>
            </a:fld>
            <a:endParaRPr lang="en-US"/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25DFA2D-4C47-4242-B3C8-84BC944AA183}"/>
              </a:ext>
            </a:extLst>
          </p:cNvPr>
          <p:cNvCxnSpPr>
            <a:cxnSpLocks/>
          </p:cNvCxnSpPr>
          <p:nvPr/>
        </p:nvCxnSpPr>
        <p:spPr>
          <a:xfrm>
            <a:off x="5753894" y="1469172"/>
            <a:ext cx="3193774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24DEC185-6B11-2B42-A27B-9FFD1678E986}"/>
              </a:ext>
            </a:extLst>
          </p:cNvPr>
          <p:cNvCxnSpPr>
            <a:cxnSpLocks/>
          </p:cNvCxnSpPr>
          <p:nvPr/>
        </p:nvCxnSpPr>
        <p:spPr>
          <a:xfrm>
            <a:off x="5753894" y="1874240"/>
            <a:ext cx="2809348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5538973-0337-6E43-9BAA-8FFDF471F8A9}"/>
              </a:ext>
            </a:extLst>
          </p:cNvPr>
          <p:cNvCxnSpPr>
            <a:cxnSpLocks/>
          </p:cNvCxnSpPr>
          <p:nvPr/>
        </p:nvCxnSpPr>
        <p:spPr>
          <a:xfrm>
            <a:off x="5753894" y="2684374"/>
            <a:ext cx="2215581" cy="0"/>
          </a:xfrm>
          <a:prstGeom prst="line">
            <a:avLst/>
          </a:prstGeom>
          <a:ln w="57150">
            <a:solidFill>
              <a:srgbClr val="FF0000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54764E8A-83CE-EA4C-9D85-D18AE1B77FD5}"/>
              </a:ext>
            </a:extLst>
          </p:cNvPr>
          <p:cNvCxnSpPr>
            <a:cxnSpLocks/>
          </p:cNvCxnSpPr>
          <p:nvPr/>
        </p:nvCxnSpPr>
        <p:spPr>
          <a:xfrm>
            <a:off x="5753894" y="2279307"/>
            <a:ext cx="2446853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ACA426B9-1EF6-F54B-ABC8-C2DE586BA439}"/>
              </a:ext>
            </a:extLst>
          </p:cNvPr>
          <p:cNvSpPr txBox="1"/>
          <p:nvPr/>
        </p:nvSpPr>
        <p:spPr>
          <a:xfrm>
            <a:off x="5332019" y="1195431"/>
            <a:ext cx="334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B2F0BD7-9818-6346-83CA-5CE9A56C5B55}"/>
              </a:ext>
            </a:extLst>
          </p:cNvPr>
          <p:cNvSpPr txBox="1"/>
          <p:nvPr/>
        </p:nvSpPr>
        <p:spPr>
          <a:xfrm>
            <a:off x="5332019" y="1602209"/>
            <a:ext cx="334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2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BCD4969-B719-F944-8491-EFF258F5C63F}"/>
              </a:ext>
            </a:extLst>
          </p:cNvPr>
          <p:cNvSpPr txBox="1"/>
          <p:nvPr/>
        </p:nvSpPr>
        <p:spPr>
          <a:xfrm>
            <a:off x="5332019" y="2017664"/>
            <a:ext cx="334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3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4E720BF-7FE1-734C-BA9C-7D31CF851E55}"/>
              </a:ext>
            </a:extLst>
          </p:cNvPr>
          <p:cNvSpPr txBox="1"/>
          <p:nvPr/>
        </p:nvSpPr>
        <p:spPr>
          <a:xfrm>
            <a:off x="5332019" y="2398665"/>
            <a:ext cx="3340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4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A91CF550-E157-504B-8F14-0841FDA61148}"/>
              </a:ext>
            </a:extLst>
          </p:cNvPr>
          <p:cNvCxnSpPr>
            <a:cxnSpLocks/>
          </p:cNvCxnSpPr>
          <p:nvPr/>
        </p:nvCxnSpPr>
        <p:spPr>
          <a:xfrm>
            <a:off x="5753894" y="3089441"/>
            <a:ext cx="2079445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66F3320E-CA3F-BB4F-A1EB-F66B0C5A2A4D}"/>
              </a:ext>
            </a:extLst>
          </p:cNvPr>
          <p:cNvCxnSpPr>
            <a:cxnSpLocks/>
          </p:cNvCxnSpPr>
          <p:nvPr/>
        </p:nvCxnSpPr>
        <p:spPr>
          <a:xfrm>
            <a:off x="5753894" y="5114777"/>
            <a:ext cx="909296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893FB510-89D0-0948-817C-B6A19616E3A9}"/>
              </a:ext>
            </a:extLst>
          </p:cNvPr>
          <p:cNvCxnSpPr>
            <a:cxnSpLocks/>
          </p:cNvCxnSpPr>
          <p:nvPr/>
        </p:nvCxnSpPr>
        <p:spPr>
          <a:xfrm>
            <a:off x="5753894" y="3494508"/>
            <a:ext cx="1901688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46187906-D33B-1142-AB49-D11D75921592}"/>
              </a:ext>
            </a:extLst>
          </p:cNvPr>
          <p:cNvCxnSpPr>
            <a:cxnSpLocks/>
          </p:cNvCxnSpPr>
          <p:nvPr/>
        </p:nvCxnSpPr>
        <p:spPr>
          <a:xfrm>
            <a:off x="5753894" y="4709710"/>
            <a:ext cx="1417642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4ED253D-5F25-4B45-90CF-1F3835B37C1A}"/>
              </a:ext>
            </a:extLst>
          </p:cNvPr>
          <p:cNvCxnSpPr>
            <a:cxnSpLocks/>
          </p:cNvCxnSpPr>
          <p:nvPr/>
        </p:nvCxnSpPr>
        <p:spPr>
          <a:xfrm>
            <a:off x="5753894" y="4304642"/>
            <a:ext cx="1543878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59684EA-EA16-DB43-9E8A-981ABDD0CADE}"/>
              </a:ext>
            </a:extLst>
          </p:cNvPr>
          <p:cNvCxnSpPr>
            <a:cxnSpLocks/>
          </p:cNvCxnSpPr>
          <p:nvPr/>
        </p:nvCxnSpPr>
        <p:spPr>
          <a:xfrm>
            <a:off x="5753894" y="3899575"/>
            <a:ext cx="1785050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1C637F86-E98D-7344-83F3-9AAA0CBBF626}"/>
              </a:ext>
            </a:extLst>
          </p:cNvPr>
          <p:cNvCxnSpPr>
            <a:cxnSpLocks/>
          </p:cNvCxnSpPr>
          <p:nvPr/>
        </p:nvCxnSpPr>
        <p:spPr>
          <a:xfrm>
            <a:off x="5753894" y="5519847"/>
            <a:ext cx="731166" cy="0"/>
          </a:xfrm>
          <a:prstGeom prst="line">
            <a:avLst/>
          </a:prstGeom>
          <a:ln w="38100">
            <a:solidFill>
              <a:schemeClr val="accent5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7EA1C7AC-254C-0540-BFDE-05529A98F56B}"/>
              </a:ext>
            </a:extLst>
          </p:cNvPr>
          <p:cNvSpPr txBox="1"/>
          <p:nvPr/>
        </p:nvSpPr>
        <p:spPr>
          <a:xfrm>
            <a:off x="5341917" y="2832249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5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094F3DC4-7F5D-F24D-9D10-7EF89CC0D6FA}"/>
              </a:ext>
            </a:extLst>
          </p:cNvPr>
          <p:cNvSpPr txBox="1"/>
          <p:nvPr/>
        </p:nvSpPr>
        <p:spPr>
          <a:xfrm>
            <a:off x="5341917" y="3239027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6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B6EB28AB-7332-0D45-9BD6-A2A61EE42240}"/>
              </a:ext>
            </a:extLst>
          </p:cNvPr>
          <p:cNvSpPr txBox="1"/>
          <p:nvPr/>
        </p:nvSpPr>
        <p:spPr>
          <a:xfrm>
            <a:off x="5341917" y="3654482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7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730E4F96-2018-1D46-80A1-F6C12FD88E61}"/>
              </a:ext>
            </a:extLst>
          </p:cNvPr>
          <p:cNvSpPr txBox="1"/>
          <p:nvPr/>
        </p:nvSpPr>
        <p:spPr>
          <a:xfrm>
            <a:off x="5341917" y="4035483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8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C834C52-F2D0-EC40-A0C4-0BE19E454AC0}"/>
              </a:ext>
            </a:extLst>
          </p:cNvPr>
          <p:cNvSpPr txBox="1"/>
          <p:nvPr/>
        </p:nvSpPr>
        <p:spPr>
          <a:xfrm>
            <a:off x="5330044" y="4447284"/>
            <a:ext cx="36740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9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3F98FCA0-A4BC-9F49-B210-04BE78EAF5AF}"/>
              </a:ext>
            </a:extLst>
          </p:cNvPr>
          <p:cNvSpPr txBox="1"/>
          <p:nvPr/>
        </p:nvSpPr>
        <p:spPr>
          <a:xfrm>
            <a:off x="5223165" y="5257820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9A2D78D-B27A-6344-9AEA-1EF28E5D4A4A}"/>
              </a:ext>
            </a:extLst>
          </p:cNvPr>
          <p:cNvSpPr txBox="1"/>
          <p:nvPr/>
        </p:nvSpPr>
        <p:spPr>
          <a:xfrm>
            <a:off x="5187541" y="4842004"/>
            <a:ext cx="5501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10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60823E7C-3DA8-BF44-B5D0-BA7B7A43E029}"/>
              </a:ext>
            </a:extLst>
          </p:cNvPr>
          <p:cNvSpPr txBox="1"/>
          <p:nvPr/>
        </p:nvSpPr>
        <p:spPr>
          <a:xfrm>
            <a:off x="5568386" y="5671755"/>
            <a:ext cx="289483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T=total length (bp)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0CBA7045-67E6-3D44-B937-BE2B5F688E1D}"/>
              </a:ext>
            </a:extLst>
          </p:cNvPr>
          <p:cNvSpPr txBox="1"/>
          <p:nvPr/>
        </p:nvSpPr>
        <p:spPr>
          <a:xfrm>
            <a:off x="5658112" y="2683772"/>
            <a:ext cx="3231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Total length of 1-4 &gt;=T/2</a:t>
            </a:r>
          </a:p>
        </p:txBody>
      </p:sp>
    </p:spTree>
    <p:extLst>
      <p:ext uri="{BB962C8B-B14F-4D97-AF65-F5344CB8AC3E}">
        <p14:creationId xmlns:p14="http://schemas.microsoft.com/office/powerpoint/2010/main" val="45306759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90562"/>
          </a:xfrm>
        </p:spPr>
        <p:txBody>
          <a:bodyPr>
            <a:normAutofit fontScale="90000"/>
          </a:bodyPr>
          <a:lstStyle/>
          <a:p>
            <a:r>
              <a:rPr lang="en-US" dirty="0"/>
              <a:t>inversion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69150" y="3073406"/>
            <a:ext cx="8407398" cy="0"/>
          </a:xfrm>
          <a:prstGeom prst="line">
            <a:avLst/>
          </a:prstGeom>
          <a:ln w="57150" cmpd="sng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369150" y="1346339"/>
            <a:ext cx="8436459" cy="613353"/>
            <a:chOff x="343474" y="2014433"/>
            <a:chExt cx="8436459" cy="613353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343474" y="2627786"/>
              <a:ext cx="8436459" cy="0"/>
            </a:xfrm>
            <a:prstGeom prst="line">
              <a:avLst/>
            </a:prstGeom>
            <a:ln w="57150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6231940" y="2014433"/>
              <a:ext cx="25479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Reference genome </a:t>
              </a:r>
            </a:p>
          </p:txBody>
        </p:sp>
      </p:grpSp>
      <p:sp>
        <p:nvSpPr>
          <p:cNvPr id="13" name="Rectangle 12"/>
          <p:cNvSpPr/>
          <p:nvPr/>
        </p:nvSpPr>
        <p:spPr>
          <a:xfrm>
            <a:off x="2917143" y="1736434"/>
            <a:ext cx="3136801" cy="3894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2917143" y="2878673"/>
            <a:ext cx="3136801" cy="3894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2917143" y="1948100"/>
            <a:ext cx="3136801" cy="0"/>
          </a:xfrm>
          <a:prstGeom prst="straightConnector1">
            <a:avLst/>
          </a:prstGeom>
          <a:ln w="57150" cmpd="sng">
            <a:solidFill>
              <a:srgbClr val="0000FF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2917143" y="3081872"/>
            <a:ext cx="3136801" cy="0"/>
          </a:xfrm>
          <a:prstGeom prst="straightConnector1">
            <a:avLst/>
          </a:prstGeom>
          <a:ln w="57150" cmpd="sng">
            <a:solidFill>
              <a:srgbClr val="008000"/>
            </a:solidFill>
            <a:headEnd type="arrow"/>
            <a:tailEnd type="non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2917143" y="2125900"/>
            <a:ext cx="3136802" cy="752773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2917143" y="2125900"/>
            <a:ext cx="3136802" cy="752773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1319112" y="3414796"/>
            <a:ext cx="3194748" cy="0"/>
            <a:chOff x="1319112" y="3634925"/>
            <a:chExt cx="3194748" cy="0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1319112" y="3634925"/>
              <a:ext cx="1437799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>
              <a:off x="3179270" y="3634925"/>
              <a:ext cx="1334590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>
            <a:off x="1292981" y="1577172"/>
            <a:ext cx="4457011" cy="0"/>
            <a:chOff x="1292981" y="1797301"/>
            <a:chExt cx="4457011" cy="0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1292981" y="1797301"/>
              <a:ext cx="1437799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flipH="1">
              <a:off x="4415402" y="1797301"/>
              <a:ext cx="1334590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75000"/>
                </a:schemeClr>
              </a:solidFill>
              <a:headEnd type="arrow"/>
              <a:tailEnd type="none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7" name="Group 56"/>
          <p:cNvGrpSpPr/>
          <p:nvPr/>
        </p:nvGrpSpPr>
        <p:grpSpPr>
          <a:xfrm>
            <a:off x="929653" y="3755676"/>
            <a:ext cx="5074334" cy="564694"/>
            <a:chOff x="929653" y="3755676"/>
            <a:chExt cx="5074334" cy="564694"/>
          </a:xfrm>
        </p:grpSpPr>
        <p:grpSp>
          <p:nvGrpSpPr>
            <p:cNvPr id="53" name="Group 52"/>
            <p:cNvGrpSpPr/>
            <p:nvPr/>
          </p:nvGrpSpPr>
          <p:grpSpPr>
            <a:xfrm>
              <a:off x="929653" y="4320370"/>
              <a:ext cx="5074334" cy="0"/>
              <a:chOff x="929653" y="4540499"/>
              <a:chExt cx="5074334" cy="0"/>
            </a:xfrm>
          </p:grpSpPr>
          <p:cxnSp>
            <p:nvCxnSpPr>
              <p:cNvPr id="41" name="Straight Arrow Connector 40"/>
              <p:cNvCxnSpPr/>
              <p:nvPr/>
            </p:nvCxnSpPr>
            <p:spPr>
              <a:xfrm>
                <a:off x="929653" y="4540499"/>
                <a:ext cx="1437799" cy="0"/>
              </a:xfrm>
              <a:prstGeom prst="straightConnector1">
                <a:avLst/>
              </a:prstGeom>
              <a:ln w="57150" cmpd="sng">
                <a:solidFill>
                  <a:schemeClr val="accent6">
                    <a:lumMod val="75000"/>
                  </a:schemeClr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>
              <a:xfrm flipH="1">
                <a:off x="5113867" y="4540499"/>
                <a:ext cx="890120" cy="0"/>
              </a:xfrm>
              <a:prstGeom prst="straightConnector1">
                <a:avLst/>
              </a:prstGeom>
              <a:ln w="57150" cmpd="sng">
                <a:solidFill>
                  <a:schemeClr val="accent6">
                    <a:lumMod val="75000"/>
                  </a:schemeClr>
                </a:solidFill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 flipH="1">
                <a:off x="2485017" y="4540499"/>
                <a:ext cx="432126" cy="0"/>
              </a:xfrm>
              <a:prstGeom prst="straightConnector1">
                <a:avLst/>
              </a:prstGeom>
              <a:ln w="57150" cmpd="sng">
                <a:solidFill>
                  <a:schemeClr val="accent6">
                    <a:lumMod val="75000"/>
                  </a:schemeClr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Straight Arrow Connector 46"/>
              <p:cNvCxnSpPr/>
              <p:nvPr/>
            </p:nvCxnSpPr>
            <p:spPr>
              <a:xfrm flipH="1">
                <a:off x="2929487" y="4540499"/>
                <a:ext cx="2184380" cy="0"/>
              </a:xfrm>
              <a:prstGeom prst="straightConnector1">
                <a:avLst/>
              </a:prstGeom>
              <a:ln w="57150" cmpd="sng">
                <a:solidFill>
                  <a:schemeClr val="bg1">
                    <a:lumMod val="75000"/>
                  </a:schemeClr>
                </a:solidFill>
                <a:prstDash val="dot"/>
                <a:headEnd type="none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4" name="TextBox 53"/>
            <p:cNvSpPr txBox="1"/>
            <p:nvPr/>
          </p:nvSpPr>
          <p:spPr>
            <a:xfrm>
              <a:off x="3369733" y="3755676"/>
              <a:ext cx="154451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split read</a:t>
              </a:r>
            </a:p>
          </p:txBody>
        </p:sp>
      </p:grpSp>
      <p:sp>
        <p:nvSpPr>
          <p:cNvPr id="55" name="TextBox 54"/>
          <p:cNvSpPr txBox="1"/>
          <p:nvPr/>
        </p:nvSpPr>
        <p:spPr>
          <a:xfrm>
            <a:off x="211938" y="2532582"/>
            <a:ext cx="296733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newly sequenced genome</a:t>
            </a:r>
          </a:p>
        </p:txBody>
      </p:sp>
      <p:grpSp>
        <p:nvGrpSpPr>
          <p:cNvPr id="58" name="Group 57"/>
          <p:cNvGrpSpPr/>
          <p:nvPr/>
        </p:nvGrpSpPr>
        <p:grpSpPr>
          <a:xfrm>
            <a:off x="211938" y="4089537"/>
            <a:ext cx="8593671" cy="2139442"/>
            <a:chOff x="211938" y="4089537"/>
            <a:chExt cx="8593671" cy="2139442"/>
          </a:xfrm>
        </p:grpSpPr>
        <p:grpSp>
          <p:nvGrpSpPr>
            <p:cNvPr id="52" name="Group 51"/>
            <p:cNvGrpSpPr/>
            <p:nvPr/>
          </p:nvGrpSpPr>
          <p:grpSpPr>
            <a:xfrm>
              <a:off x="369150" y="4089537"/>
              <a:ext cx="8436459" cy="2119256"/>
              <a:chOff x="369150" y="4309666"/>
              <a:chExt cx="8436459" cy="2119256"/>
            </a:xfrm>
          </p:grpSpPr>
          <p:cxnSp>
            <p:nvCxnSpPr>
              <p:cNvPr id="29" name="Straight Connector 28"/>
              <p:cNvCxnSpPr/>
              <p:nvPr/>
            </p:nvCxnSpPr>
            <p:spPr>
              <a:xfrm>
                <a:off x="369150" y="6036733"/>
                <a:ext cx="8407398" cy="0"/>
              </a:xfrm>
              <a:prstGeom prst="line">
                <a:avLst/>
              </a:prstGeom>
              <a:ln w="57150" cmpd="sng">
                <a:solidFill>
                  <a:schemeClr val="accent6">
                    <a:lumMod val="60000"/>
                    <a:lumOff val="40000"/>
                  </a:schemeClr>
                </a:solidFill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grpSp>
            <p:nvGrpSpPr>
              <p:cNvPr id="30" name="Group 29"/>
              <p:cNvGrpSpPr/>
              <p:nvPr/>
            </p:nvGrpSpPr>
            <p:grpSpPr>
              <a:xfrm>
                <a:off x="369150" y="4309666"/>
                <a:ext cx="8436459" cy="613353"/>
                <a:chOff x="343474" y="2014433"/>
                <a:chExt cx="8436459" cy="613353"/>
              </a:xfrm>
            </p:grpSpPr>
            <p:cxnSp>
              <p:nvCxnSpPr>
                <p:cNvPr id="31" name="Straight Connector 30"/>
                <p:cNvCxnSpPr/>
                <p:nvPr/>
              </p:nvCxnSpPr>
              <p:spPr>
                <a:xfrm>
                  <a:off x="343474" y="2627786"/>
                  <a:ext cx="8436459" cy="0"/>
                </a:xfrm>
                <a:prstGeom prst="line">
                  <a:avLst/>
                </a:prstGeom>
                <a:ln w="57150" cmpd="sng">
                  <a:solidFill>
                    <a:schemeClr val="bg1">
                      <a:lumMod val="65000"/>
                    </a:schemeClr>
                  </a:solidFill>
                </a:ln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2" name="TextBox 31"/>
                <p:cNvSpPr txBox="1"/>
                <p:nvPr/>
              </p:nvSpPr>
              <p:spPr>
                <a:xfrm>
                  <a:off x="6231940" y="2014433"/>
                  <a:ext cx="2547993" cy="461665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400" dirty="0"/>
                    <a:t>Reference genome </a:t>
                  </a:r>
                </a:p>
              </p:txBody>
            </p:sp>
          </p:grpSp>
          <p:sp>
            <p:nvSpPr>
              <p:cNvPr id="33" name="Rectangle 32"/>
              <p:cNvSpPr/>
              <p:nvPr/>
            </p:nvSpPr>
            <p:spPr>
              <a:xfrm>
                <a:off x="2917143" y="4699761"/>
                <a:ext cx="3136801" cy="38946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Rectangle 33"/>
              <p:cNvSpPr/>
              <p:nvPr/>
            </p:nvSpPr>
            <p:spPr>
              <a:xfrm>
                <a:off x="2917143" y="5842000"/>
                <a:ext cx="3136801" cy="389466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35" name="Straight Arrow Connector 34"/>
              <p:cNvCxnSpPr/>
              <p:nvPr/>
            </p:nvCxnSpPr>
            <p:spPr>
              <a:xfrm>
                <a:off x="2917143" y="4911427"/>
                <a:ext cx="3136801" cy="0"/>
              </a:xfrm>
              <a:prstGeom prst="straightConnector1">
                <a:avLst/>
              </a:prstGeom>
              <a:ln w="57150" cmpd="sng">
                <a:solidFill>
                  <a:srgbClr val="0000FF"/>
                </a:solidFill>
                <a:headEnd type="none"/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6" name="Straight Arrow Connector 35"/>
              <p:cNvCxnSpPr/>
              <p:nvPr/>
            </p:nvCxnSpPr>
            <p:spPr>
              <a:xfrm>
                <a:off x="2917143" y="6045199"/>
                <a:ext cx="3136801" cy="0"/>
              </a:xfrm>
              <a:prstGeom prst="straightConnector1">
                <a:avLst/>
              </a:prstGeom>
              <a:ln w="57150" cmpd="sng">
                <a:solidFill>
                  <a:srgbClr val="008000"/>
                </a:solidFill>
                <a:headEnd type="arrow"/>
                <a:tailEnd type="none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/>
              <p:cNvCxnSpPr/>
              <p:nvPr/>
            </p:nvCxnSpPr>
            <p:spPr>
              <a:xfrm flipH="1">
                <a:off x="2917143" y="5089227"/>
                <a:ext cx="3136802" cy="752773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/>
              <p:cNvCxnSpPr/>
              <p:nvPr/>
            </p:nvCxnSpPr>
            <p:spPr>
              <a:xfrm>
                <a:off x="2917143" y="5089227"/>
                <a:ext cx="3136802" cy="752773"/>
              </a:xfrm>
              <a:prstGeom prst="line">
                <a:avLst/>
              </a:prstGeom>
              <a:ln>
                <a:solidFill>
                  <a:schemeClr val="accent4">
                    <a:lumMod val="75000"/>
                  </a:schemeClr>
                </a:solidFill>
                <a:prstDash val="sysDash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Arrow Connector 38"/>
              <p:cNvCxnSpPr/>
              <p:nvPr/>
            </p:nvCxnSpPr>
            <p:spPr>
              <a:xfrm>
                <a:off x="929653" y="6428922"/>
                <a:ext cx="1437799" cy="0"/>
              </a:xfrm>
              <a:prstGeom prst="straightConnector1">
                <a:avLst/>
              </a:prstGeom>
              <a:ln w="57150" cmpd="sng">
                <a:solidFill>
                  <a:schemeClr val="accent6">
                    <a:lumMod val="75000"/>
                  </a:schemeClr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 flipH="1">
                <a:off x="2485017" y="6428922"/>
                <a:ext cx="1334590" cy="0"/>
              </a:xfrm>
              <a:prstGeom prst="straightConnector1">
                <a:avLst/>
              </a:prstGeom>
              <a:ln w="57150" cmpd="sng">
                <a:solidFill>
                  <a:schemeClr val="accent6">
                    <a:lumMod val="75000"/>
                  </a:schemeClr>
                </a:solidFill>
                <a:tailEnd type="arrow"/>
              </a:ln>
              <a:effectLst/>
            </p:spPr>
            <p:style>
              <a:lnRef idx="2">
                <a:schemeClr val="accent1"/>
              </a:lnRef>
              <a:fillRef idx="0">
                <a:schemeClr val="accent1"/>
              </a:fillRef>
              <a:effectRef idx="1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6" name="TextBox 55"/>
            <p:cNvSpPr txBox="1"/>
            <p:nvPr/>
          </p:nvSpPr>
          <p:spPr>
            <a:xfrm>
              <a:off x="211938" y="5274872"/>
              <a:ext cx="3157795" cy="95410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800" dirty="0"/>
                <a:t>newly sequenced genome</a:t>
              </a:r>
            </a:p>
          </p:txBody>
        </p:sp>
      </p:grp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77D2D5-5CC1-664B-8C6C-E84EB72025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5082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690562"/>
          </a:xfrm>
        </p:spPr>
        <p:txBody>
          <a:bodyPr>
            <a:normAutofit fontScale="90000"/>
          </a:bodyPr>
          <a:lstStyle/>
          <a:p>
            <a:r>
              <a:rPr lang="en-US" dirty="0"/>
              <a:t>Tandem duplication</a:t>
            </a:r>
          </a:p>
        </p:txBody>
      </p:sp>
      <p:cxnSp>
        <p:nvCxnSpPr>
          <p:cNvPr id="7" name="Straight Connector 6"/>
          <p:cNvCxnSpPr/>
          <p:nvPr/>
        </p:nvCxnSpPr>
        <p:spPr>
          <a:xfrm>
            <a:off x="369150" y="3722098"/>
            <a:ext cx="8407398" cy="0"/>
          </a:xfrm>
          <a:prstGeom prst="line">
            <a:avLst/>
          </a:prstGeom>
          <a:ln w="57150" cmpd="sng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10" name="Group 9"/>
          <p:cNvGrpSpPr/>
          <p:nvPr/>
        </p:nvGrpSpPr>
        <p:grpSpPr>
          <a:xfrm>
            <a:off x="369150" y="1995031"/>
            <a:ext cx="8436459" cy="613353"/>
            <a:chOff x="343474" y="2014433"/>
            <a:chExt cx="8436459" cy="613353"/>
          </a:xfrm>
        </p:grpSpPr>
        <p:cxnSp>
          <p:nvCxnSpPr>
            <p:cNvPr id="11" name="Straight Connector 10"/>
            <p:cNvCxnSpPr/>
            <p:nvPr/>
          </p:nvCxnSpPr>
          <p:spPr>
            <a:xfrm>
              <a:off x="343474" y="2627786"/>
              <a:ext cx="8436459" cy="0"/>
            </a:xfrm>
            <a:prstGeom prst="line">
              <a:avLst/>
            </a:prstGeom>
            <a:ln w="57150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6231940" y="2014433"/>
              <a:ext cx="254799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dirty="0"/>
                <a:t>Reference genome </a:t>
              </a:r>
            </a:p>
          </p:txBody>
        </p:sp>
      </p:grpSp>
      <p:sp>
        <p:nvSpPr>
          <p:cNvPr id="13" name="Rectangle 12"/>
          <p:cNvSpPr/>
          <p:nvPr/>
        </p:nvSpPr>
        <p:spPr>
          <a:xfrm>
            <a:off x="1173044" y="2385126"/>
            <a:ext cx="3136801" cy="3894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1173044" y="3527365"/>
            <a:ext cx="3136801" cy="3894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173044" y="2596792"/>
            <a:ext cx="3136801" cy="0"/>
          </a:xfrm>
          <a:prstGeom prst="straightConnector1">
            <a:avLst/>
          </a:prstGeom>
          <a:ln w="57150" cmpd="sng">
            <a:solidFill>
              <a:srgbClr val="0000FF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>
          <a:xfrm>
            <a:off x="1173044" y="3730564"/>
            <a:ext cx="3136801" cy="0"/>
          </a:xfrm>
          <a:prstGeom prst="straightConnector1">
            <a:avLst/>
          </a:prstGeom>
          <a:ln w="57150" cmpd="sng">
            <a:solidFill>
              <a:srgbClr val="0000FF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4309846" y="2774592"/>
            <a:ext cx="0" cy="752773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/>
        </p:nvCxnSpPr>
        <p:spPr>
          <a:xfrm>
            <a:off x="1173044" y="2774592"/>
            <a:ext cx="0" cy="752773"/>
          </a:xfrm>
          <a:prstGeom prst="line">
            <a:avLst/>
          </a:prstGeom>
          <a:ln>
            <a:solidFill>
              <a:schemeClr val="accent4">
                <a:lumMod val="7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0" name="Group 49"/>
          <p:cNvGrpSpPr/>
          <p:nvPr/>
        </p:nvGrpSpPr>
        <p:grpSpPr>
          <a:xfrm>
            <a:off x="2402847" y="4063488"/>
            <a:ext cx="3601140" cy="0"/>
            <a:chOff x="1166715" y="3634925"/>
            <a:chExt cx="3601140" cy="0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1166715" y="3634925"/>
              <a:ext cx="1437799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/>
            <p:cNvCxnSpPr/>
            <p:nvPr/>
          </p:nvCxnSpPr>
          <p:spPr>
            <a:xfrm flipH="1">
              <a:off x="3433265" y="3634925"/>
              <a:ext cx="1334590" cy="0"/>
            </a:xfrm>
            <a:prstGeom prst="straightConnector1">
              <a:avLst/>
            </a:prstGeom>
            <a:ln w="57150" cmpd="sng">
              <a:solidFill>
                <a:srgbClr val="008000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1" name="Group 50"/>
          <p:cNvGrpSpPr/>
          <p:nvPr/>
        </p:nvGrpSpPr>
        <p:grpSpPr>
          <a:xfrm>
            <a:off x="1485935" y="2014336"/>
            <a:ext cx="2354711" cy="211528"/>
            <a:chOff x="1485935" y="1585773"/>
            <a:chExt cx="2354711" cy="211528"/>
          </a:xfrm>
        </p:grpSpPr>
        <p:cxnSp>
          <p:nvCxnSpPr>
            <p:cNvPr id="27" name="Straight Arrow Connector 26"/>
            <p:cNvCxnSpPr/>
            <p:nvPr/>
          </p:nvCxnSpPr>
          <p:spPr>
            <a:xfrm>
              <a:off x="2402847" y="1797301"/>
              <a:ext cx="1437799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 flipH="1">
              <a:off x="1485935" y="1585773"/>
              <a:ext cx="1334590" cy="0"/>
            </a:xfrm>
            <a:prstGeom prst="straightConnector1">
              <a:avLst/>
            </a:prstGeom>
            <a:ln w="57150" cmpd="sng">
              <a:solidFill>
                <a:srgbClr val="008000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5" name="Rectangle 44"/>
          <p:cNvSpPr/>
          <p:nvPr/>
        </p:nvSpPr>
        <p:spPr>
          <a:xfrm>
            <a:off x="4309846" y="3527365"/>
            <a:ext cx="3136801" cy="389466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6" name="Straight Arrow Connector 45"/>
          <p:cNvCxnSpPr/>
          <p:nvPr/>
        </p:nvCxnSpPr>
        <p:spPr>
          <a:xfrm>
            <a:off x="4309846" y="3730564"/>
            <a:ext cx="3136801" cy="0"/>
          </a:xfrm>
          <a:prstGeom prst="straightConnector1">
            <a:avLst/>
          </a:prstGeom>
          <a:ln w="57150" cmpd="sng">
            <a:solidFill>
              <a:srgbClr val="0000FF"/>
            </a:solidFill>
            <a:headEnd type="none"/>
            <a:tailEnd type="arrow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/>
          <p:cNvCxnSpPr/>
          <p:nvPr/>
        </p:nvCxnSpPr>
        <p:spPr>
          <a:xfrm>
            <a:off x="1173044" y="2774592"/>
            <a:ext cx="3136802" cy="75277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/>
          <p:cNvCxnSpPr/>
          <p:nvPr/>
        </p:nvCxnSpPr>
        <p:spPr>
          <a:xfrm>
            <a:off x="4309845" y="2774592"/>
            <a:ext cx="3136802" cy="752773"/>
          </a:xfrm>
          <a:prstGeom prst="line">
            <a:avLst/>
          </a:prstGeom>
          <a:ln>
            <a:solidFill>
              <a:schemeClr val="accent2">
                <a:lumMod val="7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5" name="TextBox 54"/>
          <p:cNvSpPr txBox="1"/>
          <p:nvPr/>
        </p:nvSpPr>
        <p:spPr>
          <a:xfrm>
            <a:off x="211938" y="4299489"/>
            <a:ext cx="39899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newly sequenced genome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300AD21-2046-4348-97BA-6E30EC3225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9287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24429"/>
          </a:xfrm>
        </p:spPr>
        <p:txBody>
          <a:bodyPr>
            <a:normAutofit fontScale="90000"/>
          </a:bodyPr>
          <a:lstStyle/>
          <a:p>
            <a:r>
              <a:rPr lang="en-US" dirty="0"/>
              <a:t>Translocation</a:t>
            </a:r>
          </a:p>
        </p:txBody>
      </p:sp>
      <p:cxnSp>
        <p:nvCxnSpPr>
          <p:cNvPr id="4" name="Straight Connector 3"/>
          <p:cNvCxnSpPr/>
          <p:nvPr/>
        </p:nvCxnSpPr>
        <p:spPr>
          <a:xfrm>
            <a:off x="369150" y="4297820"/>
            <a:ext cx="8407398" cy="0"/>
          </a:xfrm>
          <a:prstGeom prst="line">
            <a:avLst/>
          </a:prstGeom>
          <a:ln w="57150" cmpd="sng">
            <a:solidFill>
              <a:schemeClr val="accent6">
                <a:lumMod val="60000"/>
                <a:lumOff val="4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5" name="Group 4"/>
          <p:cNvGrpSpPr/>
          <p:nvPr/>
        </p:nvGrpSpPr>
        <p:grpSpPr>
          <a:xfrm>
            <a:off x="211938" y="1245251"/>
            <a:ext cx="7932995" cy="1363133"/>
            <a:chOff x="186262" y="1264653"/>
            <a:chExt cx="7932995" cy="1363133"/>
          </a:xfrm>
        </p:grpSpPr>
        <p:cxnSp>
          <p:nvCxnSpPr>
            <p:cNvPr id="6" name="Straight Connector 5"/>
            <p:cNvCxnSpPr/>
            <p:nvPr/>
          </p:nvCxnSpPr>
          <p:spPr>
            <a:xfrm>
              <a:off x="343474" y="2627786"/>
              <a:ext cx="7775783" cy="0"/>
            </a:xfrm>
            <a:prstGeom prst="line">
              <a:avLst/>
            </a:prstGeom>
            <a:ln w="57150" cmpd="sng">
              <a:solidFill>
                <a:schemeClr val="bg1">
                  <a:lumMod val="65000"/>
                </a:schemeClr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/>
            <p:cNvSpPr txBox="1"/>
            <p:nvPr/>
          </p:nvSpPr>
          <p:spPr>
            <a:xfrm>
              <a:off x="186262" y="1264653"/>
              <a:ext cx="294188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/>
                <a:t>Reference genome </a:t>
              </a:r>
            </a:p>
          </p:txBody>
        </p:sp>
      </p:grpSp>
      <p:grpSp>
        <p:nvGrpSpPr>
          <p:cNvPr id="14" name="Group 13"/>
          <p:cNvGrpSpPr/>
          <p:nvPr/>
        </p:nvGrpSpPr>
        <p:grpSpPr>
          <a:xfrm>
            <a:off x="2402847" y="4639210"/>
            <a:ext cx="3601140" cy="0"/>
            <a:chOff x="1166715" y="3634925"/>
            <a:chExt cx="3601140" cy="0"/>
          </a:xfrm>
        </p:grpSpPr>
        <p:cxnSp>
          <p:nvCxnSpPr>
            <p:cNvPr id="15" name="Straight Arrow Connector 14"/>
            <p:cNvCxnSpPr/>
            <p:nvPr/>
          </p:nvCxnSpPr>
          <p:spPr>
            <a:xfrm>
              <a:off x="1166715" y="3634925"/>
              <a:ext cx="1437799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Arrow Connector 15"/>
            <p:cNvCxnSpPr/>
            <p:nvPr/>
          </p:nvCxnSpPr>
          <p:spPr>
            <a:xfrm flipH="1">
              <a:off x="3433265" y="3634925"/>
              <a:ext cx="1334590" cy="0"/>
            </a:xfrm>
            <a:prstGeom prst="straightConnector1">
              <a:avLst/>
            </a:prstGeom>
            <a:ln w="57150" cmpd="sng">
              <a:solidFill>
                <a:srgbClr val="31859C"/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7" name="Group 16"/>
          <p:cNvGrpSpPr/>
          <p:nvPr/>
        </p:nvGrpSpPr>
        <p:grpSpPr>
          <a:xfrm>
            <a:off x="2402847" y="1861936"/>
            <a:ext cx="3601140" cy="516325"/>
            <a:chOff x="2402847" y="1433373"/>
            <a:chExt cx="3601140" cy="516325"/>
          </a:xfrm>
        </p:grpSpPr>
        <p:cxnSp>
          <p:nvCxnSpPr>
            <p:cNvPr id="18" name="Straight Arrow Connector 17"/>
            <p:cNvCxnSpPr/>
            <p:nvPr/>
          </p:nvCxnSpPr>
          <p:spPr>
            <a:xfrm>
              <a:off x="2402847" y="1949698"/>
              <a:ext cx="1437799" cy="0"/>
            </a:xfrm>
            <a:prstGeom prst="straightConnector1">
              <a:avLst/>
            </a:prstGeom>
            <a:ln w="57150" cmpd="sng">
              <a:solidFill>
                <a:schemeClr val="accent6">
                  <a:lumMod val="75000"/>
                </a:schemeClr>
              </a:solidFill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/>
            <p:cNvCxnSpPr/>
            <p:nvPr/>
          </p:nvCxnSpPr>
          <p:spPr>
            <a:xfrm flipH="1">
              <a:off x="4669397" y="1433373"/>
              <a:ext cx="1334590" cy="0"/>
            </a:xfrm>
            <a:prstGeom prst="straightConnector1">
              <a:avLst/>
            </a:prstGeom>
            <a:ln w="57150" cmpd="sng">
              <a:solidFill>
                <a:srgbClr val="31859C"/>
              </a:solidFill>
              <a:headEnd type="none"/>
              <a:tailEnd type="arrow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0" name="Rectangle 19"/>
          <p:cNvSpPr/>
          <p:nvPr/>
        </p:nvSpPr>
        <p:spPr>
          <a:xfrm>
            <a:off x="4309846" y="4103087"/>
            <a:ext cx="2785221" cy="389466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Connector 23"/>
          <p:cNvCxnSpPr/>
          <p:nvPr/>
        </p:nvCxnSpPr>
        <p:spPr>
          <a:xfrm>
            <a:off x="3840646" y="1439984"/>
            <a:ext cx="4304287" cy="0"/>
          </a:xfrm>
          <a:prstGeom prst="line">
            <a:avLst/>
          </a:prstGeom>
          <a:ln w="57150" cmpd="sng">
            <a:solidFill>
              <a:schemeClr val="bg1">
                <a:lumMod val="6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309846" y="1245251"/>
            <a:ext cx="2785222" cy="429438"/>
          </a:xfrm>
          <a:prstGeom prst="rect">
            <a:avLst/>
          </a:prstGeom>
          <a:solidFill>
            <a:schemeClr val="accent5">
              <a:lumMod val="7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/>
          <p:cNvSpPr txBox="1"/>
          <p:nvPr/>
        </p:nvSpPr>
        <p:spPr>
          <a:xfrm>
            <a:off x="8188020" y="1151469"/>
            <a:ext cx="858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chrA</a:t>
            </a:r>
            <a:endParaRPr lang="en-US" sz="2800" dirty="0"/>
          </a:p>
        </p:txBody>
      </p:sp>
      <p:sp>
        <p:nvSpPr>
          <p:cNvPr id="30" name="TextBox 29"/>
          <p:cNvSpPr txBox="1"/>
          <p:nvPr/>
        </p:nvSpPr>
        <p:spPr>
          <a:xfrm>
            <a:off x="8188020" y="2251372"/>
            <a:ext cx="8456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 err="1"/>
              <a:t>chrB</a:t>
            </a:r>
            <a:endParaRPr lang="en-US" sz="2800" dirty="0"/>
          </a:p>
        </p:txBody>
      </p:sp>
      <p:sp>
        <p:nvSpPr>
          <p:cNvPr id="31" name="TextBox 30"/>
          <p:cNvSpPr txBox="1"/>
          <p:nvPr/>
        </p:nvSpPr>
        <p:spPr>
          <a:xfrm>
            <a:off x="211938" y="3622155"/>
            <a:ext cx="39899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/>
              <a:t>newly sequenced genome</a:t>
            </a:r>
          </a:p>
        </p:txBody>
      </p:sp>
      <p:cxnSp>
        <p:nvCxnSpPr>
          <p:cNvPr id="33" name="Straight Connector 32"/>
          <p:cNvCxnSpPr/>
          <p:nvPr/>
        </p:nvCxnSpPr>
        <p:spPr>
          <a:xfrm flipH="1">
            <a:off x="4309846" y="2679180"/>
            <a:ext cx="139413" cy="1423907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/>
          <p:cNvCxnSpPr/>
          <p:nvPr/>
        </p:nvCxnSpPr>
        <p:spPr>
          <a:xfrm>
            <a:off x="4449258" y="2655301"/>
            <a:ext cx="2645810" cy="1447786"/>
          </a:xfrm>
          <a:prstGeom prst="line">
            <a:avLst/>
          </a:prstGeom>
          <a:ln>
            <a:solidFill>
              <a:schemeClr val="accent3">
                <a:lumMod val="75000"/>
              </a:schemeClr>
            </a:solidFill>
            <a:prstDash val="sysDash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CA87393-91BB-674A-A2F9-32D8C97028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3293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0933" y="206906"/>
            <a:ext cx="8686799" cy="572029"/>
          </a:xfrm>
        </p:spPr>
        <p:txBody>
          <a:bodyPr>
            <a:noAutofit/>
          </a:bodyPr>
          <a:lstStyle/>
          <a:p>
            <a:r>
              <a:rPr lang="en-US" sz="3200" dirty="0"/>
              <a:t>LUMPY: an integrative framework for SV discovery</a:t>
            </a:r>
          </a:p>
        </p:txBody>
      </p:sp>
      <p:pic>
        <p:nvPicPr>
          <p:cNvPr id="4" name="Picture 3" descr="Screenshot 2019-04-08 11.30.4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0404" y="948269"/>
            <a:ext cx="7758941" cy="5825066"/>
          </a:xfrm>
          <a:prstGeom prst="rect">
            <a:avLst/>
          </a:prstGeom>
        </p:spPr>
      </p:pic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68D7F33-4FF5-0947-BBCD-909895AB86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107294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DF5F3-2A3C-9E45-801C-1D025DE31C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05961"/>
          </a:xfrm>
        </p:spPr>
        <p:txBody>
          <a:bodyPr>
            <a:normAutofit/>
          </a:bodyPr>
          <a:lstStyle/>
          <a:p>
            <a:r>
              <a:rPr lang="en-US" sz="3200" dirty="0"/>
              <a:t>Read depths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00981E-964B-0C42-A8C9-6AA66A6162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24</a:t>
            </a:fld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5195F71-CF6A-A744-92F3-E55C7F5CC51F}"/>
              </a:ext>
            </a:extLst>
          </p:cNvPr>
          <p:cNvSpPr/>
          <p:nvPr/>
        </p:nvSpPr>
        <p:spPr>
          <a:xfrm>
            <a:off x="2511394" y="1866420"/>
            <a:ext cx="6154305" cy="1208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Line 41">
            <a:extLst>
              <a:ext uri="{FF2B5EF4-FFF2-40B4-BE49-F238E27FC236}">
                <a16:creationId xmlns:a16="http://schemas.microsoft.com/office/drawing/2014/main" id="{A1A1010C-DA59-5345-8662-6D2E8E51F028}"/>
              </a:ext>
            </a:extLst>
          </p:cNvPr>
          <p:cNvSpPr>
            <a:spLocks noChangeShapeType="1"/>
          </p:cNvSpPr>
          <p:nvPr/>
        </p:nvSpPr>
        <p:spPr bwMode="auto">
          <a:xfrm>
            <a:off x="2748462" y="2095020"/>
            <a:ext cx="344824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4" name="Line 42">
            <a:extLst>
              <a:ext uri="{FF2B5EF4-FFF2-40B4-BE49-F238E27FC236}">
                <a16:creationId xmlns:a16="http://schemas.microsoft.com/office/drawing/2014/main" id="{E0BDC69A-F19A-4F4E-A689-1FE34DC1BE4F}"/>
              </a:ext>
            </a:extLst>
          </p:cNvPr>
          <p:cNvSpPr>
            <a:spLocks noChangeShapeType="1"/>
          </p:cNvSpPr>
          <p:nvPr/>
        </p:nvSpPr>
        <p:spPr bwMode="auto">
          <a:xfrm>
            <a:off x="4795855" y="2095020"/>
            <a:ext cx="344824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5" name="Line 43">
            <a:extLst>
              <a:ext uri="{FF2B5EF4-FFF2-40B4-BE49-F238E27FC236}">
                <a16:creationId xmlns:a16="http://schemas.microsoft.com/office/drawing/2014/main" id="{6C2125C5-3938-224D-8DBD-DB882A915C88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1358" y="2133120"/>
            <a:ext cx="129309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6" name="Line 44">
            <a:extLst>
              <a:ext uri="{FF2B5EF4-FFF2-40B4-BE49-F238E27FC236}">
                <a16:creationId xmlns:a16="http://schemas.microsoft.com/office/drawing/2014/main" id="{47EF449D-E6D4-734B-83B9-385AD1324DB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64825" y="209502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7" name="Line 45">
            <a:extLst>
              <a:ext uri="{FF2B5EF4-FFF2-40B4-BE49-F238E27FC236}">
                <a16:creationId xmlns:a16="http://schemas.microsoft.com/office/drawing/2014/main" id="{95586D97-A661-E949-A635-A96C1D6D8F18}"/>
              </a:ext>
            </a:extLst>
          </p:cNvPr>
          <p:cNvSpPr>
            <a:spLocks noChangeShapeType="1"/>
          </p:cNvSpPr>
          <p:nvPr/>
        </p:nvSpPr>
        <p:spPr bwMode="auto">
          <a:xfrm>
            <a:off x="2511395" y="220932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8" name="Line 46">
            <a:extLst>
              <a:ext uri="{FF2B5EF4-FFF2-40B4-BE49-F238E27FC236}">
                <a16:creationId xmlns:a16="http://schemas.microsoft.com/office/drawing/2014/main" id="{7BF8F039-639E-4343-8C19-E9F97F4AE7B4}"/>
              </a:ext>
            </a:extLst>
          </p:cNvPr>
          <p:cNvSpPr>
            <a:spLocks noChangeShapeType="1"/>
          </p:cNvSpPr>
          <p:nvPr/>
        </p:nvSpPr>
        <p:spPr bwMode="auto">
          <a:xfrm>
            <a:off x="2985528" y="228552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9" name="Line 47">
            <a:extLst>
              <a:ext uri="{FF2B5EF4-FFF2-40B4-BE49-F238E27FC236}">
                <a16:creationId xmlns:a16="http://schemas.microsoft.com/office/drawing/2014/main" id="{C2FCB7CE-397B-3A49-A4F6-960AB060C123}"/>
              </a:ext>
            </a:extLst>
          </p:cNvPr>
          <p:cNvSpPr>
            <a:spLocks noChangeShapeType="1"/>
          </p:cNvSpPr>
          <p:nvPr/>
        </p:nvSpPr>
        <p:spPr bwMode="auto">
          <a:xfrm>
            <a:off x="3071734" y="220932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0" name="Line 48">
            <a:extLst>
              <a:ext uri="{FF2B5EF4-FFF2-40B4-BE49-F238E27FC236}">
                <a16:creationId xmlns:a16="http://schemas.microsoft.com/office/drawing/2014/main" id="{38E25933-2D90-E24A-8FCB-145B57BC09F6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373455" y="2133120"/>
            <a:ext cx="366376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1" name="Line 49">
            <a:extLst>
              <a:ext uri="{FF2B5EF4-FFF2-40B4-BE49-F238E27FC236}">
                <a16:creationId xmlns:a16="http://schemas.microsoft.com/office/drawing/2014/main" id="{A684DCA6-3830-5348-8FCF-70FEB6A9270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481213" y="2285520"/>
            <a:ext cx="366376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2" name="Line 50">
            <a:extLst>
              <a:ext uri="{FF2B5EF4-FFF2-40B4-BE49-F238E27FC236}">
                <a16:creationId xmlns:a16="http://schemas.microsoft.com/office/drawing/2014/main" id="{66C953A3-8DBB-6E4A-8B11-8B643CAFE77E}"/>
              </a:ext>
            </a:extLst>
          </p:cNvPr>
          <p:cNvSpPr>
            <a:spLocks noChangeShapeType="1"/>
          </p:cNvSpPr>
          <p:nvPr/>
        </p:nvSpPr>
        <p:spPr bwMode="auto">
          <a:xfrm>
            <a:off x="3696728" y="2209320"/>
            <a:ext cx="409479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3" name="Line 51">
            <a:extLst>
              <a:ext uri="{FF2B5EF4-FFF2-40B4-BE49-F238E27FC236}">
                <a16:creationId xmlns:a16="http://schemas.microsoft.com/office/drawing/2014/main" id="{57E97015-8B2D-6443-8B82-82EBF998302B}"/>
              </a:ext>
            </a:extLst>
          </p:cNvPr>
          <p:cNvSpPr>
            <a:spLocks noChangeShapeType="1"/>
          </p:cNvSpPr>
          <p:nvPr/>
        </p:nvSpPr>
        <p:spPr bwMode="auto">
          <a:xfrm>
            <a:off x="3847589" y="213312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4" name="Line 52">
            <a:extLst>
              <a:ext uri="{FF2B5EF4-FFF2-40B4-BE49-F238E27FC236}">
                <a16:creationId xmlns:a16="http://schemas.microsoft.com/office/drawing/2014/main" id="{9CDC7C04-4070-3949-93D9-F22454F5174F}"/>
              </a:ext>
            </a:extLst>
          </p:cNvPr>
          <p:cNvSpPr>
            <a:spLocks noChangeShapeType="1"/>
          </p:cNvSpPr>
          <p:nvPr/>
        </p:nvSpPr>
        <p:spPr bwMode="auto">
          <a:xfrm>
            <a:off x="4623443" y="220932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5" name="Line 53">
            <a:extLst>
              <a:ext uri="{FF2B5EF4-FFF2-40B4-BE49-F238E27FC236}">
                <a16:creationId xmlns:a16="http://schemas.microsoft.com/office/drawing/2014/main" id="{179A3B73-36E1-9C46-A95E-2009B238B270}"/>
              </a:ext>
            </a:extLst>
          </p:cNvPr>
          <p:cNvSpPr>
            <a:spLocks noChangeShapeType="1"/>
          </p:cNvSpPr>
          <p:nvPr/>
        </p:nvSpPr>
        <p:spPr bwMode="auto">
          <a:xfrm>
            <a:off x="4925164" y="2285520"/>
            <a:ext cx="344824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6" name="Line 54">
            <a:extLst>
              <a:ext uri="{FF2B5EF4-FFF2-40B4-BE49-F238E27FC236}">
                <a16:creationId xmlns:a16="http://schemas.microsoft.com/office/drawing/2014/main" id="{2D2FC087-7E53-114B-AADC-6C2538283CB5}"/>
              </a:ext>
            </a:extLst>
          </p:cNvPr>
          <p:cNvSpPr>
            <a:spLocks noChangeShapeType="1"/>
          </p:cNvSpPr>
          <p:nvPr/>
        </p:nvSpPr>
        <p:spPr bwMode="auto">
          <a:xfrm>
            <a:off x="5011370" y="2209320"/>
            <a:ext cx="344824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" name="Line 55">
            <a:extLst>
              <a:ext uri="{FF2B5EF4-FFF2-40B4-BE49-F238E27FC236}">
                <a16:creationId xmlns:a16="http://schemas.microsoft.com/office/drawing/2014/main" id="{30CA57D2-5945-3E4B-8FAF-8F6E4FB0858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334643" y="213312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" name="Line 56">
            <a:extLst>
              <a:ext uri="{FF2B5EF4-FFF2-40B4-BE49-F238E27FC236}">
                <a16:creationId xmlns:a16="http://schemas.microsoft.com/office/drawing/2014/main" id="{5F8795FE-3FE2-0240-B89B-3C53E7D5601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571709" y="228552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9" name="Line 57">
            <a:extLst>
              <a:ext uri="{FF2B5EF4-FFF2-40B4-BE49-F238E27FC236}">
                <a16:creationId xmlns:a16="http://schemas.microsoft.com/office/drawing/2014/main" id="{57586A48-65AF-094F-A4DD-D72B84CEEE76}"/>
              </a:ext>
            </a:extLst>
          </p:cNvPr>
          <p:cNvSpPr>
            <a:spLocks noChangeShapeType="1"/>
          </p:cNvSpPr>
          <p:nvPr/>
        </p:nvSpPr>
        <p:spPr bwMode="auto">
          <a:xfrm>
            <a:off x="6002740" y="220932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0" name="Line 58">
            <a:extLst>
              <a:ext uri="{FF2B5EF4-FFF2-40B4-BE49-F238E27FC236}">
                <a16:creationId xmlns:a16="http://schemas.microsoft.com/office/drawing/2014/main" id="{97E78798-4572-824E-9E4E-AE37F0A0FB8C}"/>
              </a:ext>
            </a:extLst>
          </p:cNvPr>
          <p:cNvSpPr>
            <a:spLocks noChangeShapeType="1"/>
          </p:cNvSpPr>
          <p:nvPr/>
        </p:nvSpPr>
        <p:spPr bwMode="auto">
          <a:xfrm>
            <a:off x="5442400" y="220932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1" name="Line 59">
            <a:extLst>
              <a:ext uri="{FF2B5EF4-FFF2-40B4-BE49-F238E27FC236}">
                <a16:creationId xmlns:a16="http://schemas.microsoft.com/office/drawing/2014/main" id="{73B1514F-F795-4E41-AA14-A67FAABDFF1B}"/>
              </a:ext>
            </a:extLst>
          </p:cNvPr>
          <p:cNvSpPr>
            <a:spLocks noChangeShapeType="1"/>
          </p:cNvSpPr>
          <p:nvPr/>
        </p:nvSpPr>
        <p:spPr bwMode="auto">
          <a:xfrm>
            <a:off x="5744122" y="2133120"/>
            <a:ext cx="258618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2" name="Line 60">
            <a:extLst>
              <a:ext uri="{FF2B5EF4-FFF2-40B4-BE49-F238E27FC236}">
                <a16:creationId xmlns:a16="http://schemas.microsoft.com/office/drawing/2014/main" id="{4D1ECFB4-0FDD-A54F-8234-73D2D676C85B}"/>
              </a:ext>
            </a:extLst>
          </p:cNvPr>
          <p:cNvSpPr>
            <a:spLocks noChangeShapeType="1"/>
          </p:cNvSpPr>
          <p:nvPr/>
        </p:nvSpPr>
        <p:spPr bwMode="auto">
          <a:xfrm>
            <a:off x="6110497" y="2133120"/>
            <a:ext cx="28017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3" name="Line 63">
            <a:extLst>
              <a:ext uri="{FF2B5EF4-FFF2-40B4-BE49-F238E27FC236}">
                <a16:creationId xmlns:a16="http://schemas.microsoft.com/office/drawing/2014/main" id="{9027CABA-847C-E440-833D-C993DF349290}"/>
              </a:ext>
            </a:extLst>
          </p:cNvPr>
          <p:cNvSpPr>
            <a:spLocks noChangeShapeType="1"/>
          </p:cNvSpPr>
          <p:nvPr/>
        </p:nvSpPr>
        <p:spPr bwMode="auto">
          <a:xfrm>
            <a:off x="4106207" y="228552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4" name="Line 64">
            <a:extLst>
              <a:ext uri="{FF2B5EF4-FFF2-40B4-BE49-F238E27FC236}">
                <a16:creationId xmlns:a16="http://schemas.microsoft.com/office/drawing/2014/main" id="{028DB7A5-93DF-6E40-91CB-CC72AA0DBAB7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4134" y="22855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5" name="Line 65">
            <a:extLst>
              <a:ext uri="{FF2B5EF4-FFF2-40B4-BE49-F238E27FC236}">
                <a16:creationId xmlns:a16="http://schemas.microsoft.com/office/drawing/2014/main" id="{A2193C89-A145-8B42-B033-7C3A2E8CAB19}"/>
              </a:ext>
            </a:extLst>
          </p:cNvPr>
          <p:cNvSpPr>
            <a:spLocks noChangeShapeType="1"/>
          </p:cNvSpPr>
          <p:nvPr/>
        </p:nvSpPr>
        <p:spPr bwMode="auto">
          <a:xfrm>
            <a:off x="4192413" y="217122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6" name="Line 64">
            <a:extLst>
              <a:ext uri="{FF2B5EF4-FFF2-40B4-BE49-F238E27FC236}">
                <a16:creationId xmlns:a16="http://schemas.microsoft.com/office/drawing/2014/main" id="{E5A695C8-1025-BC40-8D28-E45BA2F0191F}"/>
              </a:ext>
            </a:extLst>
          </p:cNvPr>
          <p:cNvSpPr>
            <a:spLocks noChangeShapeType="1"/>
          </p:cNvSpPr>
          <p:nvPr/>
        </p:nvSpPr>
        <p:spPr bwMode="auto">
          <a:xfrm>
            <a:off x="4474122" y="23998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7" name="Line 64">
            <a:extLst>
              <a:ext uri="{FF2B5EF4-FFF2-40B4-BE49-F238E27FC236}">
                <a16:creationId xmlns:a16="http://schemas.microsoft.com/office/drawing/2014/main" id="{20B2BA87-FA41-BF4E-B9AC-66FAA9B672DA}"/>
              </a:ext>
            </a:extLst>
          </p:cNvPr>
          <p:cNvSpPr>
            <a:spLocks noChangeShapeType="1"/>
          </p:cNvSpPr>
          <p:nvPr/>
        </p:nvSpPr>
        <p:spPr bwMode="auto">
          <a:xfrm>
            <a:off x="4187795" y="24760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8" name="Line 64">
            <a:extLst>
              <a:ext uri="{FF2B5EF4-FFF2-40B4-BE49-F238E27FC236}">
                <a16:creationId xmlns:a16="http://schemas.microsoft.com/office/drawing/2014/main" id="{68A369E0-4502-544D-9D56-FD238C3B1F56}"/>
              </a:ext>
            </a:extLst>
          </p:cNvPr>
          <p:cNvSpPr>
            <a:spLocks noChangeShapeType="1"/>
          </p:cNvSpPr>
          <p:nvPr/>
        </p:nvSpPr>
        <p:spPr bwMode="auto">
          <a:xfrm>
            <a:off x="4568795" y="25522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49" name="Line 64">
            <a:extLst>
              <a:ext uri="{FF2B5EF4-FFF2-40B4-BE49-F238E27FC236}">
                <a16:creationId xmlns:a16="http://schemas.microsoft.com/office/drawing/2014/main" id="{A50099E3-9A2A-6A43-8DD6-C20C8840E2FC}"/>
              </a:ext>
            </a:extLst>
          </p:cNvPr>
          <p:cNvSpPr>
            <a:spLocks noChangeShapeType="1"/>
          </p:cNvSpPr>
          <p:nvPr/>
        </p:nvSpPr>
        <p:spPr bwMode="auto">
          <a:xfrm>
            <a:off x="4035395" y="23998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0" name="Line 64">
            <a:extLst>
              <a:ext uri="{FF2B5EF4-FFF2-40B4-BE49-F238E27FC236}">
                <a16:creationId xmlns:a16="http://schemas.microsoft.com/office/drawing/2014/main" id="{933E673D-30FE-B74E-9BA2-0C3A123850EA}"/>
              </a:ext>
            </a:extLst>
          </p:cNvPr>
          <p:cNvSpPr>
            <a:spLocks noChangeShapeType="1"/>
          </p:cNvSpPr>
          <p:nvPr/>
        </p:nvSpPr>
        <p:spPr bwMode="auto">
          <a:xfrm>
            <a:off x="4169322" y="26284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1" name="Line 64">
            <a:extLst>
              <a:ext uri="{FF2B5EF4-FFF2-40B4-BE49-F238E27FC236}">
                <a16:creationId xmlns:a16="http://schemas.microsoft.com/office/drawing/2014/main" id="{E372A063-528A-6644-9F62-71C05F417EC1}"/>
              </a:ext>
            </a:extLst>
          </p:cNvPr>
          <p:cNvSpPr>
            <a:spLocks noChangeShapeType="1"/>
          </p:cNvSpPr>
          <p:nvPr/>
        </p:nvSpPr>
        <p:spPr bwMode="auto">
          <a:xfrm>
            <a:off x="4702722" y="24760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2" name="Line 64">
            <a:extLst>
              <a:ext uri="{FF2B5EF4-FFF2-40B4-BE49-F238E27FC236}">
                <a16:creationId xmlns:a16="http://schemas.microsoft.com/office/drawing/2014/main" id="{FA1B2338-686F-CA48-A513-F8AAE7777F20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0195" y="27046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3" name="Line 64">
            <a:extLst>
              <a:ext uri="{FF2B5EF4-FFF2-40B4-BE49-F238E27FC236}">
                <a16:creationId xmlns:a16="http://schemas.microsoft.com/office/drawing/2014/main" id="{7BD3261A-4BA4-2D43-B15F-E4507C4997BB}"/>
              </a:ext>
            </a:extLst>
          </p:cNvPr>
          <p:cNvSpPr>
            <a:spLocks noChangeShapeType="1"/>
          </p:cNvSpPr>
          <p:nvPr/>
        </p:nvSpPr>
        <p:spPr bwMode="auto">
          <a:xfrm>
            <a:off x="4187795" y="27808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4" name="Line 64">
            <a:extLst>
              <a:ext uri="{FF2B5EF4-FFF2-40B4-BE49-F238E27FC236}">
                <a16:creationId xmlns:a16="http://schemas.microsoft.com/office/drawing/2014/main" id="{2E793EF1-F265-3A40-B75D-F9CFC476E670}"/>
              </a:ext>
            </a:extLst>
          </p:cNvPr>
          <p:cNvSpPr>
            <a:spLocks noChangeShapeType="1"/>
          </p:cNvSpPr>
          <p:nvPr/>
        </p:nvSpPr>
        <p:spPr bwMode="auto">
          <a:xfrm>
            <a:off x="4626522" y="27808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5" name="Line 64">
            <a:extLst>
              <a:ext uri="{FF2B5EF4-FFF2-40B4-BE49-F238E27FC236}">
                <a16:creationId xmlns:a16="http://schemas.microsoft.com/office/drawing/2014/main" id="{0C08C6D7-9CE4-5E4D-B8A5-0F780EB08CA1}"/>
              </a:ext>
            </a:extLst>
          </p:cNvPr>
          <p:cNvSpPr>
            <a:spLocks noChangeShapeType="1"/>
          </p:cNvSpPr>
          <p:nvPr/>
        </p:nvSpPr>
        <p:spPr bwMode="auto">
          <a:xfrm>
            <a:off x="4702722" y="26284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6" name="Line 64">
            <a:extLst>
              <a:ext uri="{FF2B5EF4-FFF2-40B4-BE49-F238E27FC236}">
                <a16:creationId xmlns:a16="http://schemas.microsoft.com/office/drawing/2014/main" id="{EBDD8550-4E4F-3E41-873B-7640744A1B7F}"/>
              </a:ext>
            </a:extLst>
          </p:cNvPr>
          <p:cNvSpPr>
            <a:spLocks noChangeShapeType="1"/>
          </p:cNvSpPr>
          <p:nvPr/>
        </p:nvSpPr>
        <p:spPr bwMode="auto">
          <a:xfrm>
            <a:off x="5146836" y="2466833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64">
            <a:extLst>
              <a:ext uri="{FF2B5EF4-FFF2-40B4-BE49-F238E27FC236}">
                <a16:creationId xmlns:a16="http://schemas.microsoft.com/office/drawing/2014/main" id="{24F1BFBC-953F-C04B-B7B4-8986ACF00697}"/>
              </a:ext>
            </a:extLst>
          </p:cNvPr>
          <p:cNvSpPr>
            <a:spLocks noChangeShapeType="1"/>
          </p:cNvSpPr>
          <p:nvPr/>
        </p:nvSpPr>
        <p:spPr bwMode="auto">
          <a:xfrm>
            <a:off x="5280763" y="2390633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64">
            <a:extLst>
              <a:ext uri="{FF2B5EF4-FFF2-40B4-BE49-F238E27FC236}">
                <a16:creationId xmlns:a16="http://schemas.microsoft.com/office/drawing/2014/main" id="{D8DDDBBE-5D12-F246-8B35-6208376E862A}"/>
              </a:ext>
            </a:extLst>
          </p:cNvPr>
          <p:cNvSpPr>
            <a:spLocks noChangeShapeType="1"/>
          </p:cNvSpPr>
          <p:nvPr/>
        </p:nvSpPr>
        <p:spPr bwMode="auto">
          <a:xfrm>
            <a:off x="4855122" y="2711945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64">
            <a:extLst>
              <a:ext uri="{FF2B5EF4-FFF2-40B4-BE49-F238E27FC236}">
                <a16:creationId xmlns:a16="http://schemas.microsoft.com/office/drawing/2014/main" id="{471FEA1F-7DF6-0B41-8D6D-70A5C72F2A5B}"/>
              </a:ext>
            </a:extLst>
          </p:cNvPr>
          <p:cNvSpPr>
            <a:spLocks noChangeShapeType="1"/>
          </p:cNvSpPr>
          <p:nvPr/>
        </p:nvSpPr>
        <p:spPr bwMode="auto">
          <a:xfrm>
            <a:off x="3498145" y="23998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Line 64">
            <a:extLst>
              <a:ext uri="{FF2B5EF4-FFF2-40B4-BE49-F238E27FC236}">
                <a16:creationId xmlns:a16="http://schemas.microsoft.com/office/drawing/2014/main" id="{C8F27366-032C-4A44-BCB3-E3B9CAB39B45}"/>
              </a:ext>
            </a:extLst>
          </p:cNvPr>
          <p:cNvSpPr>
            <a:spLocks noChangeShapeType="1"/>
          </p:cNvSpPr>
          <p:nvPr/>
        </p:nvSpPr>
        <p:spPr bwMode="auto">
          <a:xfrm>
            <a:off x="3211818" y="24760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Line 64">
            <a:extLst>
              <a:ext uri="{FF2B5EF4-FFF2-40B4-BE49-F238E27FC236}">
                <a16:creationId xmlns:a16="http://schemas.microsoft.com/office/drawing/2014/main" id="{2931EAC6-8092-1242-AB36-5792FC37E789}"/>
              </a:ext>
            </a:extLst>
          </p:cNvPr>
          <p:cNvSpPr>
            <a:spLocks noChangeShapeType="1"/>
          </p:cNvSpPr>
          <p:nvPr/>
        </p:nvSpPr>
        <p:spPr bwMode="auto">
          <a:xfrm>
            <a:off x="3592818" y="25522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Line 64">
            <a:extLst>
              <a:ext uri="{FF2B5EF4-FFF2-40B4-BE49-F238E27FC236}">
                <a16:creationId xmlns:a16="http://schemas.microsoft.com/office/drawing/2014/main" id="{FA4937B6-6E3A-B945-8676-018FC777935E}"/>
              </a:ext>
            </a:extLst>
          </p:cNvPr>
          <p:cNvSpPr>
            <a:spLocks noChangeShapeType="1"/>
          </p:cNvSpPr>
          <p:nvPr/>
        </p:nvSpPr>
        <p:spPr bwMode="auto">
          <a:xfrm>
            <a:off x="3059418" y="23998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Line 64">
            <a:extLst>
              <a:ext uri="{FF2B5EF4-FFF2-40B4-BE49-F238E27FC236}">
                <a16:creationId xmlns:a16="http://schemas.microsoft.com/office/drawing/2014/main" id="{55BD466C-351C-2347-9985-3725BA4E8523}"/>
              </a:ext>
            </a:extLst>
          </p:cNvPr>
          <p:cNvSpPr>
            <a:spLocks noChangeShapeType="1"/>
          </p:cNvSpPr>
          <p:nvPr/>
        </p:nvSpPr>
        <p:spPr bwMode="auto">
          <a:xfrm>
            <a:off x="3726745" y="24760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Line 64">
            <a:extLst>
              <a:ext uri="{FF2B5EF4-FFF2-40B4-BE49-F238E27FC236}">
                <a16:creationId xmlns:a16="http://schemas.microsoft.com/office/drawing/2014/main" id="{DD7B83C3-991F-3749-933F-89D03C4F7CF5}"/>
              </a:ext>
            </a:extLst>
          </p:cNvPr>
          <p:cNvSpPr>
            <a:spLocks noChangeShapeType="1"/>
          </p:cNvSpPr>
          <p:nvPr/>
        </p:nvSpPr>
        <p:spPr bwMode="auto">
          <a:xfrm>
            <a:off x="3650545" y="27808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Line 64">
            <a:extLst>
              <a:ext uri="{FF2B5EF4-FFF2-40B4-BE49-F238E27FC236}">
                <a16:creationId xmlns:a16="http://schemas.microsoft.com/office/drawing/2014/main" id="{5A2DEF2C-580F-D44E-8244-B2E33C2B422B}"/>
              </a:ext>
            </a:extLst>
          </p:cNvPr>
          <p:cNvSpPr>
            <a:spLocks noChangeShapeType="1"/>
          </p:cNvSpPr>
          <p:nvPr/>
        </p:nvSpPr>
        <p:spPr bwMode="auto">
          <a:xfrm>
            <a:off x="3726745" y="262842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3" name="Line 43">
            <a:extLst>
              <a:ext uri="{FF2B5EF4-FFF2-40B4-BE49-F238E27FC236}">
                <a16:creationId xmlns:a16="http://schemas.microsoft.com/office/drawing/2014/main" id="{0E623F7E-6C2F-134F-86AF-7226A4810E66}"/>
              </a:ext>
            </a:extLst>
          </p:cNvPr>
          <p:cNvSpPr>
            <a:spLocks noChangeShapeType="1"/>
          </p:cNvSpPr>
          <p:nvPr/>
        </p:nvSpPr>
        <p:spPr bwMode="auto">
          <a:xfrm>
            <a:off x="6261358" y="2399820"/>
            <a:ext cx="129309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4" name="Line 57">
            <a:extLst>
              <a:ext uri="{FF2B5EF4-FFF2-40B4-BE49-F238E27FC236}">
                <a16:creationId xmlns:a16="http://schemas.microsoft.com/office/drawing/2014/main" id="{639CE0AE-4879-AC4D-94CB-4754FEBA7EB1}"/>
              </a:ext>
            </a:extLst>
          </p:cNvPr>
          <p:cNvSpPr>
            <a:spLocks noChangeShapeType="1"/>
          </p:cNvSpPr>
          <p:nvPr/>
        </p:nvSpPr>
        <p:spPr bwMode="auto">
          <a:xfrm>
            <a:off x="6002740" y="247602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5" name="Line 59">
            <a:extLst>
              <a:ext uri="{FF2B5EF4-FFF2-40B4-BE49-F238E27FC236}">
                <a16:creationId xmlns:a16="http://schemas.microsoft.com/office/drawing/2014/main" id="{C8F9C520-B46B-C04B-B99C-B460D5627155}"/>
              </a:ext>
            </a:extLst>
          </p:cNvPr>
          <p:cNvSpPr>
            <a:spLocks noChangeShapeType="1"/>
          </p:cNvSpPr>
          <p:nvPr/>
        </p:nvSpPr>
        <p:spPr bwMode="auto">
          <a:xfrm>
            <a:off x="5684793" y="2399820"/>
            <a:ext cx="258618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6" name="Line 60">
            <a:extLst>
              <a:ext uri="{FF2B5EF4-FFF2-40B4-BE49-F238E27FC236}">
                <a16:creationId xmlns:a16="http://schemas.microsoft.com/office/drawing/2014/main" id="{C0EA2F93-3B5F-8A48-8328-0BC411D66DBE}"/>
              </a:ext>
            </a:extLst>
          </p:cNvPr>
          <p:cNvSpPr>
            <a:spLocks noChangeShapeType="1"/>
          </p:cNvSpPr>
          <p:nvPr/>
        </p:nvSpPr>
        <p:spPr bwMode="auto">
          <a:xfrm>
            <a:off x="6110497" y="2399820"/>
            <a:ext cx="28017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7" name="Line 57">
            <a:extLst>
              <a:ext uri="{FF2B5EF4-FFF2-40B4-BE49-F238E27FC236}">
                <a16:creationId xmlns:a16="http://schemas.microsoft.com/office/drawing/2014/main" id="{8A33311E-1015-824C-BED6-7DFFBCCBC909}"/>
              </a:ext>
            </a:extLst>
          </p:cNvPr>
          <p:cNvSpPr>
            <a:spLocks noChangeShapeType="1"/>
          </p:cNvSpPr>
          <p:nvPr/>
        </p:nvSpPr>
        <p:spPr bwMode="auto">
          <a:xfrm>
            <a:off x="2564504" y="2466833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8" name="Line 60">
            <a:extLst>
              <a:ext uri="{FF2B5EF4-FFF2-40B4-BE49-F238E27FC236}">
                <a16:creationId xmlns:a16="http://schemas.microsoft.com/office/drawing/2014/main" id="{D7FAA3C5-3600-ED4E-8A60-102938F2CD47}"/>
              </a:ext>
            </a:extLst>
          </p:cNvPr>
          <p:cNvSpPr>
            <a:spLocks noChangeShapeType="1"/>
          </p:cNvSpPr>
          <p:nvPr/>
        </p:nvSpPr>
        <p:spPr bwMode="auto">
          <a:xfrm>
            <a:off x="2715364" y="2390633"/>
            <a:ext cx="28017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2738FD9E-37DE-904F-B27D-45863DAA426D}"/>
              </a:ext>
            </a:extLst>
          </p:cNvPr>
          <p:cNvSpPr txBox="1"/>
          <p:nvPr/>
        </p:nvSpPr>
        <p:spPr>
          <a:xfrm>
            <a:off x="490024" y="2163619"/>
            <a:ext cx="2004645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>
                <a:latin typeface="Arial"/>
                <a:cs typeface="Arial"/>
              </a:rPr>
              <a:t>reads and alignment</a:t>
            </a:r>
          </a:p>
        </p:txBody>
      </p:sp>
      <p:sp>
        <p:nvSpPr>
          <p:cNvPr id="82" name="Line 64">
            <a:extLst>
              <a:ext uri="{FF2B5EF4-FFF2-40B4-BE49-F238E27FC236}">
                <a16:creationId xmlns:a16="http://schemas.microsoft.com/office/drawing/2014/main" id="{A609B8B5-D22D-A342-B781-5927BFD3733E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0195" y="28675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3" name="Line 64">
            <a:extLst>
              <a:ext uri="{FF2B5EF4-FFF2-40B4-BE49-F238E27FC236}">
                <a16:creationId xmlns:a16="http://schemas.microsoft.com/office/drawing/2014/main" id="{B3BB7C59-7B1D-8749-8559-B572CDD44F7C}"/>
              </a:ext>
            </a:extLst>
          </p:cNvPr>
          <p:cNvSpPr>
            <a:spLocks noChangeShapeType="1"/>
          </p:cNvSpPr>
          <p:nvPr/>
        </p:nvSpPr>
        <p:spPr bwMode="auto">
          <a:xfrm>
            <a:off x="4721195" y="29437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4" name="Line 64">
            <a:extLst>
              <a:ext uri="{FF2B5EF4-FFF2-40B4-BE49-F238E27FC236}">
                <a16:creationId xmlns:a16="http://schemas.microsoft.com/office/drawing/2014/main" id="{B1032DDB-22EE-0340-A535-30A3498270BA}"/>
              </a:ext>
            </a:extLst>
          </p:cNvPr>
          <p:cNvSpPr>
            <a:spLocks noChangeShapeType="1"/>
          </p:cNvSpPr>
          <p:nvPr/>
        </p:nvSpPr>
        <p:spPr bwMode="auto">
          <a:xfrm>
            <a:off x="4321722" y="30199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5" name="Line 64">
            <a:extLst>
              <a:ext uri="{FF2B5EF4-FFF2-40B4-BE49-F238E27FC236}">
                <a16:creationId xmlns:a16="http://schemas.microsoft.com/office/drawing/2014/main" id="{34AF1DB3-2FAF-084B-95FB-4A3E3CDD6589}"/>
              </a:ext>
            </a:extLst>
          </p:cNvPr>
          <p:cNvSpPr>
            <a:spLocks noChangeShapeType="1"/>
          </p:cNvSpPr>
          <p:nvPr/>
        </p:nvSpPr>
        <p:spPr bwMode="auto">
          <a:xfrm>
            <a:off x="4855122" y="28675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6" name="Line 64">
            <a:extLst>
              <a:ext uri="{FF2B5EF4-FFF2-40B4-BE49-F238E27FC236}">
                <a16:creationId xmlns:a16="http://schemas.microsoft.com/office/drawing/2014/main" id="{969AE2F3-E8EC-F94F-AE91-D5B9238135B3}"/>
              </a:ext>
            </a:extLst>
          </p:cNvPr>
          <p:cNvSpPr>
            <a:spLocks noChangeShapeType="1"/>
          </p:cNvSpPr>
          <p:nvPr/>
        </p:nvSpPr>
        <p:spPr bwMode="auto">
          <a:xfrm>
            <a:off x="4492595" y="30961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7" name="Line 64">
            <a:extLst>
              <a:ext uri="{FF2B5EF4-FFF2-40B4-BE49-F238E27FC236}">
                <a16:creationId xmlns:a16="http://schemas.microsoft.com/office/drawing/2014/main" id="{0C4C2AC8-30B3-BE48-9E24-BB427B89A323}"/>
              </a:ext>
            </a:extLst>
          </p:cNvPr>
          <p:cNvSpPr>
            <a:spLocks noChangeShapeType="1"/>
          </p:cNvSpPr>
          <p:nvPr/>
        </p:nvSpPr>
        <p:spPr bwMode="auto">
          <a:xfrm>
            <a:off x="4340195" y="31723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8" name="Line 64">
            <a:extLst>
              <a:ext uri="{FF2B5EF4-FFF2-40B4-BE49-F238E27FC236}">
                <a16:creationId xmlns:a16="http://schemas.microsoft.com/office/drawing/2014/main" id="{5E2B49C8-C590-1147-97D8-BF0FA759854D}"/>
              </a:ext>
            </a:extLst>
          </p:cNvPr>
          <p:cNvSpPr>
            <a:spLocks noChangeShapeType="1"/>
          </p:cNvSpPr>
          <p:nvPr/>
        </p:nvSpPr>
        <p:spPr bwMode="auto">
          <a:xfrm>
            <a:off x="4778922" y="31723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9" name="Line 64">
            <a:extLst>
              <a:ext uri="{FF2B5EF4-FFF2-40B4-BE49-F238E27FC236}">
                <a16:creationId xmlns:a16="http://schemas.microsoft.com/office/drawing/2014/main" id="{0CF2D6DC-A10B-D142-A374-2DC6B52CEAF3}"/>
              </a:ext>
            </a:extLst>
          </p:cNvPr>
          <p:cNvSpPr>
            <a:spLocks noChangeShapeType="1"/>
          </p:cNvSpPr>
          <p:nvPr/>
        </p:nvSpPr>
        <p:spPr bwMode="auto">
          <a:xfrm>
            <a:off x="4855122" y="30199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4" name="Line 64">
            <a:extLst>
              <a:ext uri="{FF2B5EF4-FFF2-40B4-BE49-F238E27FC236}">
                <a16:creationId xmlns:a16="http://schemas.microsoft.com/office/drawing/2014/main" id="{17BD2593-C089-E542-8764-5F3D36255931}"/>
              </a:ext>
            </a:extLst>
          </p:cNvPr>
          <p:cNvSpPr>
            <a:spLocks noChangeShapeType="1"/>
          </p:cNvSpPr>
          <p:nvPr/>
        </p:nvSpPr>
        <p:spPr bwMode="auto">
          <a:xfrm>
            <a:off x="3703014" y="29437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6" name="Line 64">
            <a:extLst>
              <a:ext uri="{FF2B5EF4-FFF2-40B4-BE49-F238E27FC236}">
                <a16:creationId xmlns:a16="http://schemas.microsoft.com/office/drawing/2014/main" id="{E2F3681B-B651-6749-B538-1C70481C3D1D}"/>
              </a:ext>
            </a:extLst>
          </p:cNvPr>
          <p:cNvSpPr>
            <a:spLocks noChangeShapeType="1"/>
          </p:cNvSpPr>
          <p:nvPr/>
        </p:nvSpPr>
        <p:spPr bwMode="auto">
          <a:xfrm>
            <a:off x="3879145" y="28675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9" name="Line 64">
            <a:extLst>
              <a:ext uri="{FF2B5EF4-FFF2-40B4-BE49-F238E27FC236}">
                <a16:creationId xmlns:a16="http://schemas.microsoft.com/office/drawing/2014/main" id="{EBFCAF84-2B62-C744-BDD7-EE56106DF1C0}"/>
              </a:ext>
            </a:extLst>
          </p:cNvPr>
          <p:cNvSpPr>
            <a:spLocks noChangeShapeType="1"/>
          </p:cNvSpPr>
          <p:nvPr/>
        </p:nvSpPr>
        <p:spPr bwMode="auto">
          <a:xfrm>
            <a:off x="3802945" y="31723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0" name="Line 64">
            <a:extLst>
              <a:ext uri="{FF2B5EF4-FFF2-40B4-BE49-F238E27FC236}">
                <a16:creationId xmlns:a16="http://schemas.microsoft.com/office/drawing/2014/main" id="{FF82727A-4C01-7447-862F-825107DC4332}"/>
              </a:ext>
            </a:extLst>
          </p:cNvPr>
          <p:cNvSpPr>
            <a:spLocks noChangeShapeType="1"/>
          </p:cNvSpPr>
          <p:nvPr/>
        </p:nvSpPr>
        <p:spPr bwMode="auto">
          <a:xfrm>
            <a:off x="3879145" y="301997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0B8BDFE-7846-FC4B-BDC4-2C8B2CBB9CE5}"/>
              </a:ext>
            </a:extLst>
          </p:cNvPr>
          <p:cNvSpPr txBox="1"/>
          <p:nvPr/>
        </p:nvSpPr>
        <p:spPr>
          <a:xfrm>
            <a:off x="3539807" y="1347298"/>
            <a:ext cx="184537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Reference</a:t>
            </a: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C01E9C1E-3523-A74C-BA78-FC1A06D5152B}"/>
              </a:ext>
            </a:extLst>
          </p:cNvPr>
          <p:cNvSpPr txBox="1"/>
          <p:nvPr/>
        </p:nvSpPr>
        <p:spPr>
          <a:xfrm>
            <a:off x="269020" y="3562034"/>
            <a:ext cx="851386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copy </a:t>
            </a:r>
            <a:r>
              <a:rPr lang="en-US" sz="2800" dirty="0" err="1">
                <a:latin typeface="Arial" panose="020B0604020202020204" pitchFamily="34" charset="0"/>
                <a:cs typeface="Arial" panose="020B0604020202020204" pitchFamily="34" charset="0"/>
              </a:rPr>
              <a:t>numer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      1             2             1         0          1</a:t>
            </a:r>
          </a:p>
        </p:txBody>
      </p:sp>
      <p:sp>
        <p:nvSpPr>
          <p:cNvPr id="70" name="Line 43">
            <a:extLst>
              <a:ext uri="{FF2B5EF4-FFF2-40B4-BE49-F238E27FC236}">
                <a16:creationId xmlns:a16="http://schemas.microsoft.com/office/drawing/2014/main" id="{3E4AF7B3-6A06-D14B-8111-B06A92C9A3F4}"/>
              </a:ext>
            </a:extLst>
          </p:cNvPr>
          <p:cNvSpPr>
            <a:spLocks noChangeShapeType="1"/>
          </p:cNvSpPr>
          <p:nvPr/>
        </p:nvSpPr>
        <p:spPr bwMode="auto">
          <a:xfrm>
            <a:off x="8093782" y="2130774"/>
            <a:ext cx="129309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Line 55">
            <a:extLst>
              <a:ext uri="{FF2B5EF4-FFF2-40B4-BE49-F238E27FC236}">
                <a16:creationId xmlns:a16="http://schemas.microsoft.com/office/drawing/2014/main" id="{EA92CBD8-70A0-9E46-91BD-CD010C50D5E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670098" y="2130774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Line 56">
            <a:extLst>
              <a:ext uri="{FF2B5EF4-FFF2-40B4-BE49-F238E27FC236}">
                <a16:creationId xmlns:a16="http://schemas.microsoft.com/office/drawing/2014/main" id="{404BF74F-6EC1-D144-95CC-F0C02C2E70E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7792060" y="2283174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9" name="Line 57">
            <a:extLst>
              <a:ext uri="{FF2B5EF4-FFF2-40B4-BE49-F238E27FC236}">
                <a16:creationId xmlns:a16="http://schemas.microsoft.com/office/drawing/2014/main" id="{86A3350C-A69A-BD4F-B437-5E46155E0048}"/>
              </a:ext>
            </a:extLst>
          </p:cNvPr>
          <p:cNvSpPr>
            <a:spLocks noChangeShapeType="1"/>
          </p:cNvSpPr>
          <p:nvPr/>
        </p:nvSpPr>
        <p:spPr bwMode="auto">
          <a:xfrm>
            <a:off x="8179988" y="2206974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80" name="Line 58">
            <a:extLst>
              <a:ext uri="{FF2B5EF4-FFF2-40B4-BE49-F238E27FC236}">
                <a16:creationId xmlns:a16="http://schemas.microsoft.com/office/drawing/2014/main" id="{B6AA3E31-FE9A-C94F-BD1C-6F1CEB5A1793}"/>
              </a:ext>
            </a:extLst>
          </p:cNvPr>
          <p:cNvSpPr>
            <a:spLocks noChangeShapeType="1"/>
          </p:cNvSpPr>
          <p:nvPr/>
        </p:nvSpPr>
        <p:spPr bwMode="auto">
          <a:xfrm>
            <a:off x="7670098" y="2206974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0" name="Line 59">
            <a:extLst>
              <a:ext uri="{FF2B5EF4-FFF2-40B4-BE49-F238E27FC236}">
                <a16:creationId xmlns:a16="http://schemas.microsoft.com/office/drawing/2014/main" id="{0B12B254-242D-A24A-B837-7391B08CDA34}"/>
              </a:ext>
            </a:extLst>
          </p:cNvPr>
          <p:cNvSpPr>
            <a:spLocks noChangeShapeType="1"/>
          </p:cNvSpPr>
          <p:nvPr/>
        </p:nvSpPr>
        <p:spPr bwMode="auto">
          <a:xfrm>
            <a:off x="7964473" y="2130774"/>
            <a:ext cx="258618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1" name="Line 60">
            <a:extLst>
              <a:ext uri="{FF2B5EF4-FFF2-40B4-BE49-F238E27FC236}">
                <a16:creationId xmlns:a16="http://schemas.microsoft.com/office/drawing/2014/main" id="{10EE5792-819F-D94C-9245-15939A118C4D}"/>
              </a:ext>
            </a:extLst>
          </p:cNvPr>
          <p:cNvSpPr>
            <a:spLocks noChangeShapeType="1"/>
          </p:cNvSpPr>
          <p:nvPr/>
        </p:nvSpPr>
        <p:spPr bwMode="auto">
          <a:xfrm>
            <a:off x="8330848" y="2130774"/>
            <a:ext cx="28017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2" name="Line 64">
            <a:extLst>
              <a:ext uri="{FF2B5EF4-FFF2-40B4-BE49-F238E27FC236}">
                <a16:creationId xmlns:a16="http://schemas.microsoft.com/office/drawing/2014/main" id="{CAFEDF38-3B69-8F44-9FE2-0390BA6CD47E}"/>
              </a:ext>
            </a:extLst>
          </p:cNvPr>
          <p:cNvSpPr>
            <a:spLocks noChangeShapeType="1"/>
          </p:cNvSpPr>
          <p:nvPr/>
        </p:nvSpPr>
        <p:spPr bwMode="auto">
          <a:xfrm>
            <a:off x="7648546" y="2464487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3" name="Line 64">
            <a:extLst>
              <a:ext uri="{FF2B5EF4-FFF2-40B4-BE49-F238E27FC236}">
                <a16:creationId xmlns:a16="http://schemas.microsoft.com/office/drawing/2014/main" id="{10C032B4-40EC-AB47-B5B5-6F17B44102A7}"/>
              </a:ext>
            </a:extLst>
          </p:cNvPr>
          <p:cNvSpPr>
            <a:spLocks noChangeShapeType="1"/>
          </p:cNvSpPr>
          <p:nvPr/>
        </p:nvSpPr>
        <p:spPr bwMode="auto">
          <a:xfrm>
            <a:off x="7648546" y="2388287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5" name="Line 43">
            <a:extLst>
              <a:ext uri="{FF2B5EF4-FFF2-40B4-BE49-F238E27FC236}">
                <a16:creationId xmlns:a16="http://schemas.microsoft.com/office/drawing/2014/main" id="{3BB4D230-816C-A240-874F-4CB0371E37DA}"/>
              </a:ext>
            </a:extLst>
          </p:cNvPr>
          <p:cNvSpPr>
            <a:spLocks noChangeShapeType="1"/>
          </p:cNvSpPr>
          <p:nvPr/>
        </p:nvSpPr>
        <p:spPr bwMode="auto">
          <a:xfrm>
            <a:off x="8034453" y="2397474"/>
            <a:ext cx="129309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7" name="Line 57">
            <a:extLst>
              <a:ext uri="{FF2B5EF4-FFF2-40B4-BE49-F238E27FC236}">
                <a16:creationId xmlns:a16="http://schemas.microsoft.com/office/drawing/2014/main" id="{570B8D73-D03D-0E42-B50B-5E6A1A044E71}"/>
              </a:ext>
            </a:extLst>
          </p:cNvPr>
          <p:cNvSpPr>
            <a:spLocks noChangeShapeType="1"/>
          </p:cNvSpPr>
          <p:nvPr/>
        </p:nvSpPr>
        <p:spPr bwMode="auto">
          <a:xfrm>
            <a:off x="8120659" y="2473674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98" name="Line 59">
            <a:extLst>
              <a:ext uri="{FF2B5EF4-FFF2-40B4-BE49-F238E27FC236}">
                <a16:creationId xmlns:a16="http://schemas.microsoft.com/office/drawing/2014/main" id="{725C4E26-34FD-644A-B618-2B3C371095B9}"/>
              </a:ext>
            </a:extLst>
          </p:cNvPr>
          <p:cNvSpPr>
            <a:spLocks noChangeShapeType="1"/>
          </p:cNvSpPr>
          <p:nvPr/>
        </p:nvSpPr>
        <p:spPr bwMode="auto">
          <a:xfrm>
            <a:off x="7905144" y="2397474"/>
            <a:ext cx="258618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3" name="Line 60">
            <a:extLst>
              <a:ext uri="{FF2B5EF4-FFF2-40B4-BE49-F238E27FC236}">
                <a16:creationId xmlns:a16="http://schemas.microsoft.com/office/drawing/2014/main" id="{870864F0-FC5F-1446-90FB-E4C9856F35E4}"/>
              </a:ext>
            </a:extLst>
          </p:cNvPr>
          <p:cNvSpPr>
            <a:spLocks noChangeShapeType="1"/>
          </p:cNvSpPr>
          <p:nvPr/>
        </p:nvSpPr>
        <p:spPr bwMode="auto">
          <a:xfrm>
            <a:off x="8271519" y="2397474"/>
            <a:ext cx="28017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04" name="Line 59">
            <a:extLst>
              <a:ext uri="{FF2B5EF4-FFF2-40B4-BE49-F238E27FC236}">
                <a16:creationId xmlns:a16="http://schemas.microsoft.com/office/drawing/2014/main" id="{03CE11FE-7D8E-8A4E-97C1-91EFF1801329}"/>
              </a:ext>
            </a:extLst>
          </p:cNvPr>
          <p:cNvSpPr>
            <a:spLocks noChangeShapeType="1"/>
          </p:cNvSpPr>
          <p:nvPr/>
        </p:nvSpPr>
        <p:spPr bwMode="auto">
          <a:xfrm>
            <a:off x="6076345" y="2284934"/>
            <a:ext cx="258618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A3AEDA13-399C-4440-9F97-9FBB43597389}"/>
              </a:ext>
            </a:extLst>
          </p:cNvPr>
          <p:cNvCxnSpPr>
            <a:cxnSpLocks/>
          </p:cNvCxnSpPr>
          <p:nvPr/>
        </p:nvCxnSpPr>
        <p:spPr>
          <a:xfrm>
            <a:off x="3650545" y="2018820"/>
            <a:ext cx="0" cy="2325751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98A283D5-AD33-9342-B100-CE3C5DC1CB3B}"/>
              </a:ext>
            </a:extLst>
          </p:cNvPr>
          <p:cNvCxnSpPr>
            <a:cxnSpLocks/>
          </p:cNvCxnSpPr>
          <p:nvPr/>
        </p:nvCxnSpPr>
        <p:spPr>
          <a:xfrm>
            <a:off x="5223782" y="2018820"/>
            <a:ext cx="0" cy="2325751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63455B5F-E2A3-984C-91DE-1F66427D627F}"/>
              </a:ext>
            </a:extLst>
          </p:cNvPr>
          <p:cNvCxnSpPr>
            <a:cxnSpLocks/>
          </p:cNvCxnSpPr>
          <p:nvPr/>
        </p:nvCxnSpPr>
        <p:spPr>
          <a:xfrm>
            <a:off x="6390667" y="2018820"/>
            <a:ext cx="0" cy="2325751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41D3B706-C47E-3B41-BDB3-1A4E79DDE82E}"/>
              </a:ext>
            </a:extLst>
          </p:cNvPr>
          <p:cNvCxnSpPr>
            <a:cxnSpLocks/>
          </p:cNvCxnSpPr>
          <p:nvPr/>
        </p:nvCxnSpPr>
        <p:spPr>
          <a:xfrm>
            <a:off x="7650868" y="2018820"/>
            <a:ext cx="0" cy="2325751"/>
          </a:xfrm>
          <a:prstGeom prst="line">
            <a:avLst/>
          </a:prstGeom>
          <a:ln w="28575">
            <a:solidFill>
              <a:schemeClr val="accent6">
                <a:lumMod val="75000"/>
              </a:schemeClr>
            </a:solidFill>
            <a:prstDash val="sysDash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4992B826-B04F-3F49-9942-6C30C780BFE5}"/>
              </a:ext>
            </a:extLst>
          </p:cNvPr>
          <p:cNvSpPr txBox="1"/>
          <p:nvPr/>
        </p:nvSpPr>
        <p:spPr>
          <a:xfrm>
            <a:off x="1123426" y="4763515"/>
            <a:ext cx="7207422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2800" dirty="0"/>
              <a:t>PCR bias (GC content, complicated structure)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Alignment bias (e.g., highly repetitive regions)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2800" dirty="0"/>
              <a:t>Nucleotide polymorphisms</a:t>
            </a:r>
          </a:p>
        </p:txBody>
      </p:sp>
    </p:spTree>
    <p:extLst>
      <p:ext uri="{BB962C8B-B14F-4D97-AF65-F5344CB8AC3E}">
        <p14:creationId xmlns:p14="http://schemas.microsoft.com/office/powerpoint/2010/main" val="50072438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Title 1"/>
          <p:cNvSpPr>
            <a:spLocks noGrp="1"/>
          </p:cNvSpPr>
          <p:nvPr>
            <p:ph type="title"/>
          </p:nvPr>
        </p:nvSpPr>
        <p:spPr>
          <a:xfrm>
            <a:off x="440038" y="307360"/>
            <a:ext cx="8229600" cy="723900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/>
                <a:ea typeface="ＭＳ Ｐゴシック" charset="0"/>
                <a:cs typeface="Arial"/>
              </a:rPr>
              <a:t>Read depths</a:t>
            </a:r>
          </a:p>
        </p:txBody>
      </p:sp>
      <p:sp>
        <p:nvSpPr>
          <p:cNvPr id="23554" name="Slide Number Placeholder 3"/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99300004-6C36-5743-9766-2F449FDD64F6}" type="slidenum">
              <a:rPr lang="en-US" sz="1200">
                <a:solidFill>
                  <a:srgbClr val="898989"/>
                </a:solidFill>
                <a:latin typeface="Calibri" charset="0"/>
              </a:rPr>
              <a:pPr eaLnBrk="1" hangingPunct="1"/>
              <a:t>25</a:t>
            </a:fld>
            <a:endParaRPr lang="en-US" sz="1200">
              <a:solidFill>
                <a:srgbClr val="898989"/>
              </a:solidFill>
              <a:latin typeface="Calibri" charset="0"/>
            </a:endParaRPr>
          </a:p>
        </p:txBody>
      </p:sp>
      <p:sp>
        <p:nvSpPr>
          <p:cNvPr id="56" name="Line 42"/>
          <p:cNvSpPr>
            <a:spLocks noChangeShapeType="1"/>
          </p:cNvSpPr>
          <p:nvPr/>
        </p:nvSpPr>
        <p:spPr bwMode="auto">
          <a:xfrm>
            <a:off x="2969380" y="1327868"/>
            <a:ext cx="344824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7" name="Line 43"/>
          <p:cNvSpPr>
            <a:spLocks noChangeShapeType="1"/>
          </p:cNvSpPr>
          <p:nvPr/>
        </p:nvSpPr>
        <p:spPr bwMode="auto">
          <a:xfrm>
            <a:off x="4046956" y="1365968"/>
            <a:ext cx="129309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8" name="Line 44"/>
          <p:cNvSpPr>
            <a:spLocks noChangeShapeType="1"/>
          </p:cNvSpPr>
          <p:nvPr/>
        </p:nvSpPr>
        <p:spPr bwMode="auto">
          <a:xfrm flipV="1">
            <a:off x="2538350" y="1327868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59" name="Line 50"/>
          <p:cNvSpPr>
            <a:spLocks noChangeShapeType="1"/>
          </p:cNvSpPr>
          <p:nvPr/>
        </p:nvSpPr>
        <p:spPr bwMode="auto">
          <a:xfrm>
            <a:off x="1870253" y="1442168"/>
            <a:ext cx="409479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0" name="Line 51"/>
          <p:cNvSpPr>
            <a:spLocks noChangeShapeType="1"/>
          </p:cNvSpPr>
          <p:nvPr/>
        </p:nvSpPr>
        <p:spPr bwMode="auto">
          <a:xfrm>
            <a:off x="2021114" y="1365968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1" name="Line 52"/>
          <p:cNvSpPr>
            <a:spLocks noChangeShapeType="1"/>
          </p:cNvSpPr>
          <p:nvPr/>
        </p:nvSpPr>
        <p:spPr bwMode="auto">
          <a:xfrm>
            <a:off x="2796968" y="1442168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2" name="Line 53"/>
          <p:cNvSpPr>
            <a:spLocks noChangeShapeType="1"/>
          </p:cNvSpPr>
          <p:nvPr/>
        </p:nvSpPr>
        <p:spPr bwMode="auto">
          <a:xfrm>
            <a:off x="3098689" y="1518368"/>
            <a:ext cx="344824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3" name="Line 54"/>
          <p:cNvSpPr>
            <a:spLocks noChangeShapeType="1"/>
          </p:cNvSpPr>
          <p:nvPr/>
        </p:nvSpPr>
        <p:spPr bwMode="auto">
          <a:xfrm>
            <a:off x="3184895" y="1442168"/>
            <a:ext cx="344824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4" name="Line 57"/>
          <p:cNvSpPr>
            <a:spLocks noChangeShapeType="1"/>
          </p:cNvSpPr>
          <p:nvPr/>
        </p:nvSpPr>
        <p:spPr bwMode="auto">
          <a:xfrm>
            <a:off x="4133162" y="1442168"/>
            <a:ext cx="387927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5" name="Line 58"/>
          <p:cNvSpPr>
            <a:spLocks noChangeShapeType="1"/>
          </p:cNvSpPr>
          <p:nvPr/>
        </p:nvSpPr>
        <p:spPr bwMode="auto">
          <a:xfrm>
            <a:off x="3615925" y="1480268"/>
            <a:ext cx="182880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6" name="Line 59"/>
          <p:cNvSpPr>
            <a:spLocks noChangeShapeType="1"/>
          </p:cNvSpPr>
          <p:nvPr/>
        </p:nvSpPr>
        <p:spPr bwMode="auto">
          <a:xfrm>
            <a:off x="3917647" y="1365968"/>
            <a:ext cx="258618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7" name="Line 60"/>
          <p:cNvSpPr>
            <a:spLocks noChangeShapeType="1"/>
          </p:cNvSpPr>
          <p:nvPr/>
        </p:nvSpPr>
        <p:spPr bwMode="auto">
          <a:xfrm>
            <a:off x="4285444" y="1365968"/>
            <a:ext cx="280170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8" name="Line 61"/>
          <p:cNvSpPr>
            <a:spLocks noChangeShapeType="1"/>
          </p:cNvSpPr>
          <p:nvPr/>
        </p:nvSpPr>
        <p:spPr bwMode="auto">
          <a:xfrm>
            <a:off x="4477986" y="1518368"/>
            <a:ext cx="366376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69" name="Line 62"/>
          <p:cNvSpPr>
            <a:spLocks noChangeShapeType="1"/>
          </p:cNvSpPr>
          <p:nvPr/>
        </p:nvSpPr>
        <p:spPr bwMode="auto">
          <a:xfrm>
            <a:off x="4671949" y="1365968"/>
            <a:ext cx="280170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0" name="Line 63"/>
          <p:cNvSpPr>
            <a:spLocks noChangeShapeType="1"/>
          </p:cNvSpPr>
          <p:nvPr/>
        </p:nvSpPr>
        <p:spPr bwMode="auto">
          <a:xfrm>
            <a:off x="2279732" y="1518368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1" name="Line 64"/>
          <p:cNvSpPr>
            <a:spLocks noChangeShapeType="1"/>
          </p:cNvSpPr>
          <p:nvPr/>
        </p:nvSpPr>
        <p:spPr bwMode="auto">
          <a:xfrm>
            <a:off x="2667659" y="1518368"/>
            <a:ext cx="323273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2" name="Line 65"/>
          <p:cNvSpPr>
            <a:spLocks noChangeShapeType="1"/>
          </p:cNvSpPr>
          <p:nvPr/>
        </p:nvSpPr>
        <p:spPr bwMode="auto">
          <a:xfrm>
            <a:off x="2365938" y="1404068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1" name="Line 59"/>
          <p:cNvSpPr>
            <a:spLocks noChangeShapeType="1"/>
          </p:cNvSpPr>
          <p:nvPr/>
        </p:nvSpPr>
        <p:spPr bwMode="auto">
          <a:xfrm>
            <a:off x="3486616" y="1365968"/>
            <a:ext cx="258618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2" name="Line 58"/>
          <p:cNvSpPr>
            <a:spLocks noChangeShapeType="1"/>
          </p:cNvSpPr>
          <p:nvPr/>
        </p:nvSpPr>
        <p:spPr bwMode="auto">
          <a:xfrm>
            <a:off x="1644732" y="1518368"/>
            <a:ext cx="182880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3" name="Line 59"/>
          <p:cNvSpPr>
            <a:spLocks noChangeShapeType="1"/>
          </p:cNvSpPr>
          <p:nvPr/>
        </p:nvSpPr>
        <p:spPr bwMode="auto">
          <a:xfrm>
            <a:off x="1515423" y="1446272"/>
            <a:ext cx="258618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" name="TextBox 2"/>
          <p:cNvSpPr txBox="1"/>
          <p:nvPr/>
        </p:nvSpPr>
        <p:spPr>
          <a:xfrm>
            <a:off x="7673650" y="1104358"/>
            <a:ext cx="4241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chemeClr val="accent1">
                    <a:lumMod val="75000"/>
                  </a:schemeClr>
                </a:solidFill>
                <a:latin typeface="Arial"/>
                <a:cs typeface="Arial"/>
              </a:rPr>
              <a:t>B</a:t>
            </a:r>
          </a:p>
        </p:txBody>
      </p:sp>
      <p:sp>
        <p:nvSpPr>
          <p:cNvPr id="132" name="TextBox 131"/>
          <p:cNvSpPr txBox="1"/>
          <p:nvPr/>
        </p:nvSpPr>
        <p:spPr>
          <a:xfrm>
            <a:off x="7594977" y="2090684"/>
            <a:ext cx="4283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dirty="0">
                <a:solidFill>
                  <a:srgbClr val="008000"/>
                </a:solidFill>
                <a:latin typeface="Arial"/>
                <a:cs typeface="Arial"/>
              </a:rPr>
              <a:t>A</a:t>
            </a:r>
          </a:p>
        </p:txBody>
      </p:sp>
      <p:pic>
        <p:nvPicPr>
          <p:cNvPr id="2" name="Picture 1" descr="Screenshot 2019-04-07 22.16.4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5134" y="3187698"/>
            <a:ext cx="6932681" cy="3472893"/>
          </a:xfrm>
          <a:prstGeom prst="rect">
            <a:avLst/>
          </a:prstGeom>
        </p:spPr>
      </p:pic>
      <p:sp>
        <p:nvSpPr>
          <p:cNvPr id="106" name="Rectangle 105">
            <a:extLst>
              <a:ext uri="{FF2B5EF4-FFF2-40B4-BE49-F238E27FC236}">
                <a16:creationId xmlns:a16="http://schemas.microsoft.com/office/drawing/2014/main" id="{571B4C4D-CD52-4740-B6C6-7B86C48CA4AA}"/>
              </a:ext>
            </a:extLst>
          </p:cNvPr>
          <p:cNvSpPr/>
          <p:nvPr/>
        </p:nvSpPr>
        <p:spPr>
          <a:xfrm>
            <a:off x="1252130" y="1673930"/>
            <a:ext cx="6154305" cy="120888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Line 41">
            <a:extLst>
              <a:ext uri="{FF2B5EF4-FFF2-40B4-BE49-F238E27FC236}">
                <a16:creationId xmlns:a16="http://schemas.microsoft.com/office/drawing/2014/main" id="{1EC01393-0299-ED42-8483-7C7E79EBFE71}"/>
              </a:ext>
            </a:extLst>
          </p:cNvPr>
          <p:cNvSpPr>
            <a:spLocks noChangeShapeType="1"/>
          </p:cNvSpPr>
          <p:nvPr/>
        </p:nvSpPr>
        <p:spPr bwMode="auto">
          <a:xfrm>
            <a:off x="1489198" y="1902530"/>
            <a:ext cx="344824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0" name="Line 42">
            <a:extLst>
              <a:ext uri="{FF2B5EF4-FFF2-40B4-BE49-F238E27FC236}">
                <a16:creationId xmlns:a16="http://schemas.microsoft.com/office/drawing/2014/main" id="{14A2C6AB-FE98-644B-A615-232175C95791}"/>
              </a:ext>
            </a:extLst>
          </p:cNvPr>
          <p:cNvSpPr>
            <a:spLocks noChangeShapeType="1"/>
          </p:cNvSpPr>
          <p:nvPr/>
        </p:nvSpPr>
        <p:spPr bwMode="auto">
          <a:xfrm>
            <a:off x="1283688" y="1571306"/>
            <a:ext cx="344824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3" name="Line 43">
            <a:extLst>
              <a:ext uri="{FF2B5EF4-FFF2-40B4-BE49-F238E27FC236}">
                <a16:creationId xmlns:a16="http://schemas.microsoft.com/office/drawing/2014/main" id="{882C23A5-5544-4444-A6B1-22CB03087EE8}"/>
              </a:ext>
            </a:extLst>
          </p:cNvPr>
          <p:cNvSpPr>
            <a:spLocks noChangeShapeType="1"/>
          </p:cNvSpPr>
          <p:nvPr/>
        </p:nvSpPr>
        <p:spPr bwMode="auto">
          <a:xfrm>
            <a:off x="5002094" y="1940630"/>
            <a:ext cx="129309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4" name="Line 44">
            <a:extLst>
              <a:ext uri="{FF2B5EF4-FFF2-40B4-BE49-F238E27FC236}">
                <a16:creationId xmlns:a16="http://schemas.microsoft.com/office/drawing/2014/main" id="{FC552D27-DC28-AC4C-BFC7-AE5CD7079B45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3105561" y="190253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5" name="Line 45">
            <a:extLst>
              <a:ext uri="{FF2B5EF4-FFF2-40B4-BE49-F238E27FC236}">
                <a16:creationId xmlns:a16="http://schemas.microsoft.com/office/drawing/2014/main" id="{7F1412BC-6F24-3244-8B35-8E41BB1E482F}"/>
              </a:ext>
            </a:extLst>
          </p:cNvPr>
          <p:cNvSpPr>
            <a:spLocks noChangeShapeType="1"/>
          </p:cNvSpPr>
          <p:nvPr/>
        </p:nvSpPr>
        <p:spPr bwMode="auto">
          <a:xfrm>
            <a:off x="1252131" y="201683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6" name="Line 46">
            <a:extLst>
              <a:ext uri="{FF2B5EF4-FFF2-40B4-BE49-F238E27FC236}">
                <a16:creationId xmlns:a16="http://schemas.microsoft.com/office/drawing/2014/main" id="{009E9DD0-CE75-2E42-803E-031E990EFE78}"/>
              </a:ext>
            </a:extLst>
          </p:cNvPr>
          <p:cNvSpPr>
            <a:spLocks noChangeShapeType="1"/>
          </p:cNvSpPr>
          <p:nvPr/>
        </p:nvSpPr>
        <p:spPr bwMode="auto">
          <a:xfrm>
            <a:off x="1726264" y="209303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7" name="Line 47">
            <a:extLst>
              <a:ext uri="{FF2B5EF4-FFF2-40B4-BE49-F238E27FC236}">
                <a16:creationId xmlns:a16="http://schemas.microsoft.com/office/drawing/2014/main" id="{36B862E3-7747-E648-916F-7123C89C895B}"/>
              </a:ext>
            </a:extLst>
          </p:cNvPr>
          <p:cNvSpPr>
            <a:spLocks noChangeShapeType="1"/>
          </p:cNvSpPr>
          <p:nvPr/>
        </p:nvSpPr>
        <p:spPr bwMode="auto">
          <a:xfrm>
            <a:off x="1812470" y="201683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8" name="Line 48">
            <a:extLst>
              <a:ext uri="{FF2B5EF4-FFF2-40B4-BE49-F238E27FC236}">
                <a16:creationId xmlns:a16="http://schemas.microsoft.com/office/drawing/2014/main" id="{53AC4487-0C5C-1C4E-876C-19A7D51CD3A2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114191" y="1940630"/>
            <a:ext cx="366376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9" name="Line 49">
            <a:extLst>
              <a:ext uri="{FF2B5EF4-FFF2-40B4-BE49-F238E27FC236}">
                <a16:creationId xmlns:a16="http://schemas.microsoft.com/office/drawing/2014/main" id="{562B16BE-BAFD-B74E-ADEA-7A52D29D8B71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2221949" y="2093030"/>
            <a:ext cx="366376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0" name="Line 50">
            <a:extLst>
              <a:ext uri="{FF2B5EF4-FFF2-40B4-BE49-F238E27FC236}">
                <a16:creationId xmlns:a16="http://schemas.microsoft.com/office/drawing/2014/main" id="{EA69F049-214D-A840-BAB4-A8AA2CFACC29}"/>
              </a:ext>
            </a:extLst>
          </p:cNvPr>
          <p:cNvSpPr>
            <a:spLocks noChangeShapeType="1"/>
          </p:cNvSpPr>
          <p:nvPr/>
        </p:nvSpPr>
        <p:spPr bwMode="auto">
          <a:xfrm>
            <a:off x="2437464" y="2016830"/>
            <a:ext cx="409479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1" name="Line 51">
            <a:extLst>
              <a:ext uri="{FF2B5EF4-FFF2-40B4-BE49-F238E27FC236}">
                <a16:creationId xmlns:a16="http://schemas.microsoft.com/office/drawing/2014/main" id="{C430C2E0-0D85-B34E-92BF-3BB685578D0A}"/>
              </a:ext>
            </a:extLst>
          </p:cNvPr>
          <p:cNvSpPr>
            <a:spLocks noChangeShapeType="1"/>
          </p:cNvSpPr>
          <p:nvPr/>
        </p:nvSpPr>
        <p:spPr bwMode="auto">
          <a:xfrm>
            <a:off x="2588325" y="194063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2" name="Line 52">
            <a:extLst>
              <a:ext uri="{FF2B5EF4-FFF2-40B4-BE49-F238E27FC236}">
                <a16:creationId xmlns:a16="http://schemas.microsoft.com/office/drawing/2014/main" id="{7439056B-A736-B34B-817B-CF0F21AA8E91}"/>
              </a:ext>
            </a:extLst>
          </p:cNvPr>
          <p:cNvSpPr>
            <a:spLocks noChangeShapeType="1"/>
          </p:cNvSpPr>
          <p:nvPr/>
        </p:nvSpPr>
        <p:spPr bwMode="auto">
          <a:xfrm>
            <a:off x="3364179" y="201683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3" name="Line 53">
            <a:extLst>
              <a:ext uri="{FF2B5EF4-FFF2-40B4-BE49-F238E27FC236}">
                <a16:creationId xmlns:a16="http://schemas.microsoft.com/office/drawing/2014/main" id="{BE3A514A-A8DF-0E4D-B941-5272C2C9411C}"/>
              </a:ext>
            </a:extLst>
          </p:cNvPr>
          <p:cNvSpPr>
            <a:spLocks noChangeShapeType="1"/>
          </p:cNvSpPr>
          <p:nvPr/>
        </p:nvSpPr>
        <p:spPr bwMode="auto">
          <a:xfrm>
            <a:off x="3665900" y="2093030"/>
            <a:ext cx="344824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4" name="Line 54">
            <a:extLst>
              <a:ext uri="{FF2B5EF4-FFF2-40B4-BE49-F238E27FC236}">
                <a16:creationId xmlns:a16="http://schemas.microsoft.com/office/drawing/2014/main" id="{76E70D38-D0C1-6547-9683-60CC10C901F2}"/>
              </a:ext>
            </a:extLst>
          </p:cNvPr>
          <p:cNvSpPr>
            <a:spLocks noChangeShapeType="1"/>
          </p:cNvSpPr>
          <p:nvPr/>
        </p:nvSpPr>
        <p:spPr bwMode="auto">
          <a:xfrm>
            <a:off x="3752106" y="2016830"/>
            <a:ext cx="344824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5" name="Line 55">
            <a:extLst>
              <a:ext uri="{FF2B5EF4-FFF2-40B4-BE49-F238E27FC236}">
                <a16:creationId xmlns:a16="http://schemas.microsoft.com/office/drawing/2014/main" id="{F82D023E-5140-5B4C-8BD3-46161F31D9B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075379" y="194063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6" name="Line 56">
            <a:extLst>
              <a:ext uri="{FF2B5EF4-FFF2-40B4-BE49-F238E27FC236}">
                <a16:creationId xmlns:a16="http://schemas.microsoft.com/office/drawing/2014/main" id="{A2A2E4E2-0FEF-2F4C-963A-C14F597EFF54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4312445" y="209303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7" name="Line 57">
            <a:extLst>
              <a:ext uri="{FF2B5EF4-FFF2-40B4-BE49-F238E27FC236}">
                <a16:creationId xmlns:a16="http://schemas.microsoft.com/office/drawing/2014/main" id="{F83A8BCC-DD99-D34F-A840-9857AE940B5D}"/>
              </a:ext>
            </a:extLst>
          </p:cNvPr>
          <p:cNvSpPr>
            <a:spLocks noChangeShapeType="1"/>
          </p:cNvSpPr>
          <p:nvPr/>
        </p:nvSpPr>
        <p:spPr bwMode="auto">
          <a:xfrm>
            <a:off x="4743476" y="201683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8" name="Line 58">
            <a:extLst>
              <a:ext uri="{FF2B5EF4-FFF2-40B4-BE49-F238E27FC236}">
                <a16:creationId xmlns:a16="http://schemas.microsoft.com/office/drawing/2014/main" id="{9074F3AB-1527-DA48-B1D6-78B828FCE4CA}"/>
              </a:ext>
            </a:extLst>
          </p:cNvPr>
          <p:cNvSpPr>
            <a:spLocks noChangeShapeType="1"/>
          </p:cNvSpPr>
          <p:nvPr/>
        </p:nvSpPr>
        <p:spPr bwMode="auto">
          <a:xfrm>
            <a:off x="4183136" y="201683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9" name="Line 59">
            <a:extLst>
              <a:ext uri="{FF2B5EF4-FFF2-40B4-BE49-F238E27FC236}">
                <a16:creationId xmlns:a16="http://schemas.microsoft.com/office/drawing/2014/main" id="{80F2D3B7-F93B-834D-99E4-FBEFDB7ADA84}"/>
              </a:ext>
            </a:extLst>
          </p:cNvPr>
          <p:cNvSpPr>
            <a:spLocks noChangeShapeType="1"/>
          </p:cNvSpPr>
          <p:nvPr/>
        </p:nvSpPr>
        <p:spPr bwMode="auto">
          <a:xfrm>
            <a:off x="4484858" y="1940630"/>
            <a:ext cx="258618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0" name="Line 60">
            <a:extLst>
              <a:ext uri="{FF2B5EF4-FFF2-40B4-BE49-F238E27FC236}">
                <a16:creationId xmlns:a16="http://schemas.microsoft.com/office/drawing/2014/main" id="{C02477DA-5060-9143-98D5-792C48480E28}"/>
              </a:ext>
            </a:extLst>
          </p:cNvPr>
          <p:cNvSpPr>
            <a:spLocks noChangeShapeType="1"/>
          </p:cNvSpPr>
          <p:nvPr/>
        </p:nvSpPr>
        <p:spPr bwMode="auto">
          <a:xfrm>
            <a:off x="4851233" y="1940630"/>
            <a:ext cx="28017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1" name="Line 63">
            <a:extLst>
              <a:ext uri="{FF2B5EF4-FFF2-40B4-BE49-F238E27FC236}">
                <a16:creationId xmlns:a16="http://schemas.microsoft.com/office/drawing/2014/main" id="{6FF8534F-6966-2542-B3E6-3A088BE17FD5}"/>
              </a:ext>
            </a:extLst>
          </p:cNvPr>
          <p:cNvSpPr>
            <a:spLocks noChangeShapeType="1"/>
          </p:cNvSpPr>
          <p:nvPr/>
        </p:nvSpPr>
        <p:spPr bwMode="auto">
          <a:xfrm>
            <a:off x="2846943" y="209303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2" name="Line 64">
            <a:extLst>
              <a:ext uri="{FF2B5EF4-FFF2-40B4-BE49-F238E27FC236}">
                <a16:creationId xmlns:a16="http://schemas.microsoft.com/office/drawing/2014/main" id="{DE92C07C-51A6-B34A-99AF-B76A3D5041B2}"/>
              </a:ext>
            </a:extLst>
          </p:cNvPr>
          <p:cNvSpPr>
            <a:spLocks noChangeShapeType="1"/>
          </p:cNvSpPr>
          <p:nvPr/>
        </p:nvSpPr>
        <p:spPr bwMode="auto">
          <a:xfrm>
            <a:off x="3234870" y="20930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3" name="Line 65">
            <a:extLst>
              <a:ext uri="{FF2B5EF4-FFF2-40B4-BE49-F238E27FC236}">
                <a16:creationId xmlns:a16="http://schemas.microsoft.com/office/drawing/2014/main" id="{5CC76959-E795-0E47-9069-6A1DA8ADA4C8}"/>
              </a:ext>
            </a:extLst>
          </p:cNvPr>
          <p:cNvSpPr>
            <a:spLocks noChangeShapeType="1"/>
          </p:cNvSpPr>
          <p:nvPr/>
        </p:nvSpPr>
        <p:spPr bwMode="auto">
          <a:xfrm>
            <a:off x="2933149" y="1978730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4" name="Line 64">
            <a:extLst>
              <a:ext uri="{FF2B5EF4-FFF2-40B4-BE49-F238E27FC236}">
                <a16:creationId xmlns:a16="http://schemas.microsoft.com/office/drawing/2014/main" id="{26339AF4-DEB9-3048-8DD2-2396C9D48768}"/>
              </a:ext>
            </a:extLst>
          </p:cNvPr>
          <p:cNvSpPr>
            <a:spLocks noChangeShapeType="1"/>
          </p:cNvSpPr>
          <p:nvPr/>
        </p:nvSpPr>
        <p:spPr bwMode="auto">
          <a:xfrm>
            <a:off x="3214858" y="22073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5" name="Line 64">
            <a:extLst>
              <a:ext uri="{FF2B5EF4-FFF2-40B4-BE49-F238E27FC236}">
                <a16:creationId xmlns:a16="http://schemas.microsoft.com/office/drawing/2014/main" id="{510946AE-5440-AD46-9AC0-A34511908EA9}"/>
              </a:ext>
            </a:extLst>
          </p:cNvPr>
          <p:cNvSpPr>
            <a:spLocks noChangeShapeType="1"/>
          </p:cNvSpPr>
          <p:nvPr/>
        </p:nvSpPr>
        <p:spPr bwMode="auto">
          <a:xfrm>
            <a:off x="2928531" y="22835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6" name="Line 64">
            <a:extLst>
              <a:ext uri="{FF2B5EF4-FFF2-40B4-BE49-F238E27FC236}">
                <a16:creationId xmlns:a16="http://schemas.microsoft.com/office/drawing/2014/main" id="{2E28D5B4-ECFD-834D-AB1C-641B097A6AED}"/>
              </a:ext>
            </a:extLst>
          </p:cNvPr>
          <p:cNvSpPr>
            <a:spLocks noChangeShapeType="1"/>
          </p:cNvSpPr>
          <p:nvPr/>
        </p:nvSpPr>
        <p:spPr bwMode="auto">
          <a:xfrm>
            <a:off x="3309531" y="23597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7" name="Line 64">
            <a:extLst>
              <a:ext uri="{FF2B5EF4-FFF2-40B4-BE49-F238E27FC236}">
                <a16:creationId xmlns:a16="http://schemas.microsoft.com/office/drawing/2014/main" id="{E8EAC2AF-27F6-C14A-BC79-4CF2517DE453}"/>
              </a:ext>
            </a:extLst>
          </p:cNvPr>
          <p:cNvSpPr>
            <a:spLocks noChangeShapeType="1"/>
          </p:cNvSpPr>
          <p:nvPr/>
        </p:nvSpPr>
        <p:spPr bwMode="auto">
          <a:xfrm>
            <a:off x="2776131" y="22073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8" name="Line 64">
            <a:extLst>
              <a:ext uri="{FF2B5EF4-FFF2-40B4-BE49-F238E27FC236}">
                <a16:creationId xmlns:a16="http://schemas.microsoft.com/office/drawing/2014/main" id="{ABCE49A9-E9C3-1541-8F57-37562C7CD631}"/>
              </a:ext>
            </a:extLst>
          </p:cNvPr>
          <p:cNvSpPr>
            <a:spLocks noChangeShapeType="1"/>
          </p:cNvSpPr>
          <p:nvPr/>
        </p:nvSpPr>
        <p:spPr bwMode="auto">
          <a:xfrm>
            <a:off x="2910058" y="24359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9" name="Line 64">
            <a:extLst>
              <a:ext uri="{FF2B5EF4-FFF2-40B4-BE49-F238E27FC236}">
                <a16:creationId xmlns:a16="http://schemas.microsoft.com/office/drawing/2014/main" id="{5A423B71-F3DC-C54D-B857-A9DAF3E7002F}"/>
              </a:ext>
            </a:extLst>
          </p:cNvPr>
          <p:cNvSpPr>
            <a:spLocks noChangeShapeType="1"/>
          </p:cNvSpPr>
          <p:nvPr/>
        </p:nvSpPr>
        <p:spPr bwMode="auto">
          <a:xfrm>
            <a:off x="3443458" y="22835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0" name="Line 64">
            <a:extLst>
              <a:ext uri="{FF2B5EF4-FFF2-40B4-BE49-F238E27FC236}">
                <a16:creationId xmlns:a16="http://schemas.microsoft.com/office/drawing/2014/main" id="{AAF1BD55-1366-414B-98ED-3F84F381B383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0931" y="25121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1" name="Line 64">
            <a:extLst>
              <a:ext uri="{FF2B5EF4-FFF2-40B4-BE49-F238E27FC236}">
                <a16:creationId xmlns:a16="http://schemas.microsoft.com/office/drawing/2014/main" id="{73CEF8C5-8C92-8D42-AB88-627BEFEC5830}"/>
              </a:ext>
            </a:extLst>
          </p:cNvPr>
          <p:cNvSpPr>
            <a:spLocks noChangeShapeType="1"/>
          </p:cNvSpPr>
          <p:nvPr/>
        </p:nvSpPr>
        <p:spPr bwMode="auto">
          <a:xfrm>
            <a:off x="2928531" y="25883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2" name="Line 64">
            <a:extLst>
              <a:ext uri="{FF2B5EF4-FFF2-40B4-BE49-F238E27FC236}">
                <a16:creationId xmlns:a16="http://schemas.microsoft.com/office/drawing/2014/main" id="{5F83CD9C-7690-8D4B-A15B-6C95F5A04EA3}"/>
              </a:ext>
            </a:extLst>
          </p:cNvPr>
          <p:cNvSpPr>
            <a:spLocks noChangeShapeType="1"/>
          </p:cNvSpPr>
          <p:nvPr/>
        </p:nvSpPr>
        <p:spPr bwMode="auto">
          <a:xfrm>
            <a:off x="3367258" y="25883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3" name="Line 64">
            <a:extLst>
              <a:ext uri="{FF2B5EF4-FFF2-40B4-BE49-F238E27FC236}">
                <a16:creationId xmlns:a16="http://schemas.microsoft.com/office/drawing/2014/main" id="{1EF6FA3E-26F2-1448-AFB3-C7EF3CCA58EC}"/>
              </a:ext>
            </a:extLst>
          </p:cNvPr>
          <p:cNvSpPr>
            <a:spLocks noChangeShapeType="1"/>
          </p:cNvSpPr>
          <p:nvPr/>
        </p:nvSpPr>
        <p:spPr bwMode="auto">
          <a:xfrm>
            <a:off x="3443458" y="24359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4" name="Line 64">
            <a:extLst>
              <a:ext uri="{FF2B5EF4-FFF2-40B4-BE49-F238E27FC236}">
                <a16:creationId xmlns:a16="http://schemas.microsoft.com/office/drawing/2014/main" id="{896A0307-6FD7-604E-82F5-327C0E6878AA}"/>
              </a:ext>
            </a:extLst>
          </p:cNvPr>
          <p:cNvSpPr>
            <a:spLocks noChangeShapeType="1"/>
          </p:cNvSpPr>
          <p:nvPr/>
        </p:nvSpPr>
        <p:spPr bwMode="auto">
          <a:xfrm>
            <a:off x="3887572" y="2274343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5" name="Line 64">
            <a:extLst>
              <a:ext uri="{FF2B5EF4-FFF2-40B4-BE49-F238E27FC236}">
                <a16:creationId xmlns:a16="http://schemas.microsoft.com/office/drawing/2014/main" id="{0B2F697D-A51F-6F4F-BFD5-6812889E0BBB}"/>
              </a:ext>
            </a:extLst>
          </p:cNvPr>
          <p:cNvSpPr>
            <a:spLocks noChangeShapeType="1"/>
          </p:cNvSpPr>
          <p:nvPr/>
        </p:nvSpPr>
        <p:spPr bwMode="auto">
          <a:xfrm>
            <a:off x="4021499" y="2198143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6" name="Line 64">
            <a:extLst>
              <a:ext uri="{FF2B5EF4-FFF2-40B4-BE49-F238E27FC236}">
                <a16:creationId xmlns:a16="http://schemas.microsoft.com/office/drawing/2014/main" id="{F9216FC3-B22E-D34B-91AC-0A9EB65AC1D9}"/>
              </a:ext>
            </a:extLst>
          </p:cNvPr>
          <p:cNvSpPr>
            <a:spLocks noChangeShapeType="1"/>
          </p:cNvSpPr>
          <p:nvPr/>
        </p:nvSpPr>
        <p:spPr bwMode="auto">
          <a:xfrm>
            <a:off x="3595858" y="2519455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7" name="Line 64">
            <a:extLst>
              <a:ext uri="{FF2B5EF4-FFF2-40B4-BE49-F238E27FC236}">
                <a16:creationId xmlns:a16="http://schemas.microsoft.com/office/drawing/2014/main" id="{014611A7-1602-014D-A097-54BE8AC07422}"/>
              </a:ext>
            </a:extLst>
          </p:cNvPr>
          <p:cNvSpPr>
            <a:spLocks noChangeShapeType="1"/>
          </p:cNvSpPr>
          <p:nvPr/>
        </p:nvSpPr>
        <p:spPr bwMode="auto">
          <a:xfrm>
            <a:off x="2238881" y="22073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8" name="Line 64">
            <a:extLst>
              <a:ext uri="{FF2B5EF4-FFF2-40B4-BE49-F238E27FC236}">
                <a16:creationId xmlns:a16="http://schemas.microsoft.com/office/drawing/2014/main" id="{7F6A85AA-8099-3142-9AA7-04B021CDB290}"/>
              </a:ext>
            </a:extLst>
          </p:cNvPr>
          <p:cNvSpPr>
            <a:spLocks noChangeShapeType="1"/>
          </p:cNvSpPr>
          <p:nvPr/>
        </p:nvSpPr>
        <p:spPr bwMode="auto">
          <a:xfrm>
            <a:off x="1952554" y="22835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69" name="Line 64">
            <a:extLst>
              <a:ext uri="{FF2B5EF4-FFF2-40B4-BE49-F238E27FC236}">
                <a16:creationId xmlns:a16="http://schemas.microsoft.com/office/drawing/2014/main" id="{2D12A020-179D-454C-98CA-CB3BDAC6D904}"/>
              </a:ext>
            </a:extLst>
          </p:cNvPr>
          <p:cNvSpPr>
            <a:spLocks noChangeShapeType="1"/>
          </p:cNvSpPr>
          <p:nvPr/>
        </p:nvSpPr>
        <p:spPr bwMode="auto">
          <a:xfrm>
            <a:off x="2333554" y="23597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0" name="Line 64">
            <a:extLst>
              <a:ext uri="{FF2B5EF4-FFF2-40B4-BE49-F238E27FC236}">
                <a16:creationId xmlns:a16="http://schemas.microsoft.com/office/drawing/2014/main" id="{BC1E0C05-96D4-484F-9AA6-9F16951917F0}"/>
              </a:ext>
            </a:extLst>
          </p:cNvPr>
          <p:cNvSpPr>
            <a:spLocks noChangeShapeType="1"/>
          </p:cNvSpPr>
          <p:nvPr/>
        </p:nvSpPr>
        <p:spPr bwMode="auto">
          <a:xfrm>
            <a:off x="1800154" y="22073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1" name="Line 64">
            <a:extLst>
              <a:ext uri="{FF2B5EF4-FFF2-40B4-BE49-F238E27FC236}">
                <a16:creationId xmlns:a16="http://schemas.microsoft.com/office/drawing/2014/main" id="{64951E33-CBB5-6F49-BB8F-5481326621FF}"/>
              </a:ext>
            </a:extLst>
          </p:cNvPr>
          <p:cNvSpPr>
            <a:spLocks noChangeShapeType="1"/>
          </p:cNvSpPr>
          <p:nvPr/>
        </p:nvSpPr>
        <p:spPr bwMode="auto">
          <a:xfrm>
            <a:off x="2467481" y="22835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2" name="Line 64">
            <a:extLst>
              <a:ext uri="{FF2B5EF4-FFF2-40B4-BE49-F238E27FC236}">
                <a16:creationId xmlns:a16="http://schemas.microsoft.com/office/drawing/2014/main" id="{A3ABE7F4-3537-EC41-B3F2-321B1A7832F8}"/>
              </a:ext>
            </a:extLst>
          </p:cNvPr>
          <p:cNvSpPr>
            <a:spLocks noChangeShapeType="1"/>
          </p:cNvSpPr>
          <p:nvPr/>
        </p:nvSpPr>
        <p:spPr bwMode="auto">
          <a:xfrm>
            <a:off x="2391281" y="25883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3" name="Line 64">
            <a:extLst>
              <a:ext uri="{FF2B5EF4-FFF2-40B4-BE49-F238E27FC236}">
                <a16:creationId xmlns:a16="http://schemas.microsoft.com/office/drawing/2014/main" id="{73D39371-7E04-1249-8312-50C4280FC1C0}"/>
              </a:ext>
            </a:extLst>
          </p:cNvPr>
          <p:cNvSpPr>
            <a:spLocks noChangeShapeType="1"/>
          </p:cNvSpPr>
          <p:nvPr/>
        </p:nvSpPr>
        <p:spPr bwMode="auto">
          <a:xfrm>
            <a:off x="2467481" y="2435930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4" name="Line 43">
            <a:extLst>
              <a:ext uri="{FF2B5EF4-FFF2-40B4-BE49-F238E27FC236}">
                <a16:creationId xmlns:a16="http://schemas.microsoft.com/office/drawing/2014/main" id="{08F0F7E2-D668-F048-87DE-87F443AD07EB}"/>
              </a:ext>
            </a:extLst>
          </p:cNvPr>
          <p:cNvSpPr>
            <a:spLocks noChangeShapeType="1"/>
          </p:cNvSpPr>
          <p:nvPr/>
        </p:nvSpPr>
        <p:spPr bwMode="auto">
          <a:xfrm>
            <a:off x="5002094" y="2207330"/>
            <a:ext cx="129309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5" name="Line 57">
            <a:extLst>
              <a:ext uri="{FF2B5EF4-FFF2-40B4-BE49-F238E27FC236}">
                <a16:creationId xmlns:a16="http://schemas.microsoft.com/office/drawing/2014/main" id="{F9F305AD-E906-D74F-89D8-49B743697125}"/>
              </a:ext>
            </a:extLst>
          </p:cNvPr>
          <p:cNvSpPr>
            <a:spLocks noChangeShapeType="1"/>
          </p:cNvSpPr>
          <p:nvPr/>
        </p:nvSpPr>
        <p:spPr bwMode="auto">
          <a:xfrm>
            <a:off x="4743476" y="2283530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6" name="Line 59">
            <a:extLst>
              <a:ext uri="{FF2B5EF4-FFF2-40B4-BE49-F238E27FC236}">
                <a16:creationId xmlns:a16="http://schemas.microsoft.com/office/drawing/2014/main" id="{F0262DFE-3604-D348-9740-1DD945F089F8}"/>
              </a:ext>
            </a:extLst>
          </p:cNvPr>
          <p:cNvSpPr>
            <a:spLocks noChangeShapeType="1"/>
          </p:cNvSpPr>
          <p:nvPr/>
        </p:nvSpPr>
        <p:spPr bwMode="auto">
          <a:xfrm>
            <a:off x="4425529" y="2207330"/>
            <a:ext cx="258618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7" name="Line 60">
            <a:extLst>
              <a:ext uri="{FF2B5EF4-FFF2-40B4-BE49-F238E27FC236}">
                <a16:creationId xmlns:a16="http://schemas.microsoft.com/office/drawing/2014/main" id="{F1BD1F25-0B7E-2C43-9BF8-D98BD0D6F715}"/>
              </a:ext>
            </a:extLst>
          </p:cNvPr>
          <p:cNvSpPr>
            <a:spLocks noChangeShapeType="1"/>
          </p:cNvSpPr>
          <p:nvPr/>
        </p:nvSpPr>
        <p:spPr bwMode="auto">
          <a:xfrm>
            <a:off x="4851233" y="2207330"/>
            <a:ext cx="28017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8" name="Line 57">
            <a:extLst>
              <a:ext uri="{FF2B5EF4-FFF2-40B4-BE49-F238E27FC236}">
                <a16:creationId xmlns:a16="http://schemas.microsoft.com/office/drawing/2014/main" id="{4BADCD3D-0A36-C744-9688-EE2603FC591A}"/>
              </a:ext>
            </a:extLst>
          </p:cNvPr>
          <p:cNvSpPr>
            <a:spLocks noChangeShapeType="1"/>
          </p:cNvSpPr>
          <p:nvPr/>
        </p:nvSpPr>
        <p:spPr bwMode="auto">
          <a:xfrm>
            <a:off x="1305240" y="2274343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79" name="Line 60">
            <a:extLst>
              <a:ext uri="{FF2B5EF4-FFF2-40B4-BE49-F238E27FC236}">
                <a16:creationId xmlns:a16="http://schemas.microsoft.com/office/drawing/2014/main" id="{FCFD227E-B560-6B4C-A058-6BBE487B184B}"/>
              </a:ext>
            </a:extLst>
          </p:cNvPr>
          <p:cNvSpPr>
            <a:spLocks noChangeShapeType="1"/>
          </p:cNvSpPr>
          <p:nvPr/>
        </p:nvSpPr>
        <p:spPr bwMode="auto">
          <a:xfrm>
            <a:off x="1456100" y="2198143"/>
            <a:ext cx="28017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0" name="Line 64">
            <a:extLst>
              <a:ext uri="{FF2B5EF4-FFF2-40B4-BE49-F238E27FC236}">
                <a16:creationId xmlns:a16="http://schemas.microsoft.com/office/drawing/2014/main" id="{0F923C33-1D15-0F4A-97F9-59F790DF88F3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0931" y="26750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1" name="Line 64">
            <a:extLst>
              <a:ext uri="{FF2B5EF4-FFF2-40B4-BE49-F238E27FC236}">
                <a16:creationId xmlns:a16="http://schemas.microsoft.com/office/drawing/2014/main" id="{BC4910E4-6BA8-084E-9D57-3AD54E2CF4E7}"/>
              </a:ext>
            </a:extLst>
          </p:cNvPr>
          <p:cNvSpPr>
            <a:spLocks noChangeShapeType="1"/>
          </p:cNvSpPr>
          <p:nvPr/>
        </p:nvSpPr>
        <p:spPr bwMode="auto">
          <a:xfrm>
            <a:off x="3461931" y="27512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2" name="Line 64">
            <a:extLst>
              <a:ext uri="{FF2B5EF4-FFF2-40B4-BE49-F238E27FC236}">
                <a16:creationId xmlns:a16="http://schemas.microsoft.com/office/drawing/2014/main" id="{B18A3153-C1D3-AA4F-A095-0D83C1C6C01E}"/>
              </a:ext>
            </a:extLst>
          </p:cNvPr>
          <p:cNvSpPr>
            <a:spLocks noChangeShapeType="1"/>
          </p:cNvSpPr>
          <p:nvPr/>
        </p:nvSpPr>
        <p:spPr bwMode="auto">
          <a:xfrm>
            <a:off x="3062458" y="28274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3" name="Line 64">
            <a:extLst>
              <a:ext uri="{FF2B5EF4-FFF2-40B4-BE49-F238E27FC236}">
                <a16:creationId xmlns:a16="http://schemas.microsoft.com/office/drawing/2014/main" id="{2DFB4452-546B-7541-896E-63FA0ABA4ED1}"/>
              </a:ext>
            </a:extLst>
          </p:cNvPr>
          <p:cNvSpPr>
            <a:spLocks noChangeShapeType="1"/>
          </p:cNvSpPr>
          <p:nvPr/>
        </p:nvSpPr>
        <p:spPr bwMode="auto">
          <a:xfrm>
            <a:off x="3595858" y="26750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4" name="Line 64">
            <a:extLst>
              <a:ext uri="{FF2B5EF4-FFF2-40B4-BE49-F238E27FC236}">
                <a16:creationId xmlns:a16="http://schemas.microsoft.com/office/drawing/2014/main" id="{06CA3C96-CBFF-024E-81EB-51AEBE3ED289}"/>
              </a:ext>
            </a:extLst>
          </p:cNvPr>
          <p:cNvSpPr>
            <a:spLocks noChangeShapeType="1"/>
          </p:cNvSpPr>
          <p:nvPr/>
        </p:nvSpPr>
        <p:spPr bwMode="auto">
          <a:xfrm>
            <a:off x="3233331" y="29036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5" name="Line 64">
            <a:extLst>
              <a:ext uri="{FF2B5EF4-FFF2-40B4-BE49-F238E27FC236}">
                <a16:creationId xmlns:a16="http://schemas.microsoft.com/office/drawing/2014/main" id="{DAC711D8-B6F2-D448-BD38-48278968B12C}"/>
              </a:ext>
            </a:extLst>
          </p:cNvPr>
          <p:cNvSpPr>
            <a:spLocks noChangeShapeType="1"/>
          </p:cNvSpPr>
          <p:nvPr/>
        </p:nvSpPr>
        <p:spPr bwMode="auto">
          <a:xfrm>
            <a:off x="3080931" y="29798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6" name="Line 64">
            <a:extLst>
              <a:ext uri="{FF2B5EF4-FFF2-40B4-BE49-F238E27FC236}">
                <a16:creationId xmlns:a16="http://schemas.microsoft.com/office/drawing/2014/main" id="{AA4F7F62-B3EF-1E4B-9839-ED1D6CA2F6AD}"/>
              </a:ext>
            </a:extLst>
          </p:cNvPr>
          <p:cNvSpPr>
            <a:spLocks noChangeShapeType="1"/>
          </p:cNvSpPr>
          <p:nvPr/>
        </p:nvSpPr>
        <p:spPr bwMode="auto">
          <a:xfrm>
            <a:off x="3519658" y="29798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7" name="Line 64">
            <a:extLst>
              <a:ext uri="{FF2B5EF4-FFF2-40B4-BE49-F238E27FC236}">
                <a16:creationId xmlns:a16="http://schemas.microsoft.com/office/drawing/2014/main" id="{6D8323F4-0402-2240-92DF-74CB9D043E54}"/>
              </a:ext>
            </a:extLst>
          </p:cNvPr>
          <p:cNvSpPr>
            <a:spLocks noChangeShapeType="1"/>
          </p:cNvSpPr>
          <p:nvPr/>
        </p:nvSpPr>
        <p:spPr bwMode="auto">
          <a:xfrm>
            <a:off x="3595858" y="28274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8" name="Line 64">
            <a:extLst>
              <a:ext uri="{FF2B5EF4-FFF2-40B4-BE49-F238E27FC236}">
                <a16:creationId xmlns:a16="http://schemas.microsoft.com/office/drawing/2014/main" id="{163E8E74-CE86-EF4A-AF79-483F7E7E49D4}"/>
              </a:ext>
            </a:extLst>
          </p:cNvPr>
          <p:cNvSpPr>
            <a:spLocks noChangeShapeType="1"/>
          </p:cNvSpPr>
          <p:nvPr/>
        </p:nvSpPr>
        <p:spPr bwMode="auto">
          <a:xfrm>
            <a:off x="2443750" y="27512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9" name="Line 64">
            <a:extLst>
              <a:ext uri="{FF2B5EF4-FFF2-40B4-BE49-F238E27FC236}">
                <a16:creationId xmlns:a16="http://schemas.microsoft.com/office/drawing/2014/main" id="{95E26C96-58BA-7446-B715-D62F2141CA04}"/>
              </a:ext>
            </a:extLst>
          </p:cNvPr>
          <p:cNvSpPr>
            <a:spLocks noChangeShapeType="1"/>
          </p:cNvSpPr>
          <p:nvPr/>
        </p:nvSpPr>
        <p:spPr bwMode="auto">
          <a:xfrm>
            <a:off x="2619881" y="26750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0" name="Line 64">
            <a:extLst>
              <a:ext uri="{FF2B5EF4-FFF2-40B4-BE49-F238E27FC236}">
                <a16:creationId xmlns:a16="http://schemas.microsoft.com/office/drawing/2014/main" id="{B4FB98C1-6AEA-CC42-9CC3-9A045AEADAFA}"/>
              </a:ext>
            </a:extLst>
          </p:cNvPr>
          <p:cNvSpPr>
            <a:spLocks noChangeShapeType="1"/>
          </p:cNvSpPr>
          <p:nvPr/>
        </p:nvSpPr>
        <p:spPr bwMode="auto">
          <a:xfrm>
            <a:off x="2543681" y="29798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1" name="Line 64">
            <a:extLst>
              <a:ext uri="{FF2B5EF4-FFF2-40B4-BE49-F238E27FC236}">
                <a16:creationId xmlns:a16="http://schemas.microsoft.com/office/drawing/2014/main" id="{9F84FE5B-0D44-AE46-8D4C-79C490BEBA2E}"/>
              </a:ext>
            </a:extLst>
          </p:cNvPr>
          <p:cNvSpPr>
            <a:spLocks noChangeShapeType="1"/>
          </p:cNvSpPr>
          <p:nvPr/>
        </p:nvSpPr>
        <p:spPr bwMode="auto">
          <a:xfrm>
            <a:off x="2619881" y="2827482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2" name="Line 43">
            <a:extLst>
              <a:ext uri="{FF2B5EF4-FFF2-40B4-BE49-F238E27FC236}">
                <a16:creationId xmlns:a16="http://schemas.microsoft.com/office/drawing/2014/main" id="{6B1D730D-0E4E-284D-A347-E25EFBF31A3A}"/>
              </a:ext>
            </a:extLst>
          </p:cNvPr>
          <p:cNvSpPr>
            <a:spLocks noChangeShapeType="1"/>
          </p:cNvSpPr>
          <p:nvPr/>
        </p:nvSpPr>
        <p:spPr bwMode="auto">
          <a:xfrm>
            <a:off x="6834518" y="1938284"/>
            <a:ext cx="129309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3" name="Line 55">
            <a:extLst>
              <a:ext uri="{FF2B5EF4-FFF2-40B4-BE49-F238E27FC236}">
                <a16:creationId xmlns:a16="http://schemas.microsoft.com/office/drawing/2014/main" id="{37A68CC6-F0AB-EF4E-9423-B757488C9C49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410834" y="1938284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4" name="Line 56">
            <a:extLst>
              <a:ext uri="{FF2B5EF4-FFF2-40B4-BE49-F238E27FC236}">
                <a16:creationId xmlns:a16="http://schemas.microsoft.com/office/drawing/2014/main" id="{4697672D-46F5-D345-835F-66DF5CFA6463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532796" y="2090684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5" name="Line 57">
            <a:extLst>
              <a:ext uri="{FF2B5EF4-FFF2-40B4-BE49-F238E27FC236}">
                <a16:creationId xmlns:a16="http://schemas.microsoft.com/office/drawing/2014/main" id="{C185B0D5-66D6-3044-862B-28024C7ECC19}"/>
              </a:ext>
            </a:extLst>
          </p:cNvPr>
          <p:cNvSpPr>
            <a:spLocks noChangeShapeType="1"/>
          </p:cNvSpPr>
          <p:nvPr/>
        </p:nvSpPr>
        <p:spPr bwMode="auto">
          <a:xfrm>
            <a:off x="6920724" y="2014484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6" name="Line 58">
            <a:extLst>
              <a:ext uri="{FF2B5EF4-FFF2-40B4-BE49-F238E27FC236}">
                <a16:creationId xmlns:a16="http://schemas.microsoft.com/office/drawing/2014/main" id="{FBE1FF08-5AC0-6D41-80C7-0E276F118F79}"/>
              </a:ext>
            </a:extLst>
          </p:cNvPr>
          <p:cNvSpPr>
            <a:spLocks noChangeShapeType="1"/>
          </p:cNvSpPr>
          <p:nvPr/>
        </p:nvSpPr>
        <p:spPr bwMode="auto">
          <a:xfrm>
            <a:off x="6410834" y="2014484"/>
            <a:ext cx="301721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7" name="Line 59">
            <a:extLst>
              <a:ext uri="{FF2B5EF4-FFF2-40B4-BE49-F238E27FC236}">
                <a16:creationId xmlns:a16="http://schemas.microsoft.com/office/drawing/2014/main" id="{86E066B1-1860-AA4E-8F53-37B6B80825E4}"/>
              </a:ext>
            </a:extLst>
          </p:cNvPr>
          <p:cNvSpPr>
            <a:spLocks noChangeShapeType="1"/>
          </p:cNvSpPr>
          <p:nvPr/>
        </p:nvSpPr>
        <p:spPr bwMode="auto">
          <a:xfrm>
            <a:off x="6705209" y="1938284"/>
            <a:ext cx="258618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8" name="Line 60">
            <a:extLst>
              <a:ext uri="{FF2B5EF4-FFF2-40B4-BE49-F238E27FC236}">
                <a16:creationId xmlns:a16="http://schemas.microsoft.com/office/drawing/2014/main" id="{8470F930-F85B-8A44-A1E5-553DDFFA97B9}"/>
              </a:ext>
            </a:extLst>
          </p:cNvPr>
          <p:cNvSpPr>
            <a:spLocks noChangeShapeType="1"/>
          </p:cNvSpPr>
          <p:nvPr/>
        </p:nvSpPr>
        <p:spPr bwMode="auto">
          <a:xfrm>
            <a:off x="7071584" y="1938284"/>
            <a:ext cx="28017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9" name="Line 64">
            <a:extLst>
              <a:ext uri="{FF2B5EF4-FFF2-40B4-BE49-F238E27FC236}">
                <a16:creationId xmlns:a16="http://schemas.microsoft.com/office/drawing/2014/main" id="{22B11E15-CA26-B74F-ABB6-8EDFA6D49191}"/>
              </a:ext>
            </a:extLst>
          </p:cNvPr>
          <p:cNvSpPr>
            <a:spLocks noChangeShapeType="1"/>
          </p:cNvSpPr>
          <p:nvPr/>
        </p:nvSpPr>
        <p:spPr bwMode="auto">
          <a:xfrm>
            <a:off x="6389282" y="2271997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0" name="Line 64">
            <a:extLst>
              <a:ext uri="{FF2B5EF4-FFF2-40B4-BE49-F238E27FC236}">
                <a16:creationId xmlns:a16="http://schemas.microsoft.com/office/drawing/2014/main" id="{6ADA04CA-9B3E-904C-BEFC-D6BE59A60806}"/>
              </a:ext>
            </a:extLst>
          </p:cNvPr>
          <p:cNvSpPr>
            <a:spLocks noChangeShapeType="1"/>
          </p:cNvSpPr>
          <p:nvPr/>
        </p:nvSpPr>
        <p:spPr bwMode="auto">
          <a:xfrm>
            <a:off x="6389282" y="2195797"/>
            <a:ext cx="323273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1" name="Line 43">
            <a:extLst>
              <a:ext uri="{FF2B5EF4-FFF2-40B4-BE49-F238E27FC236}">
                <a16:creationId xmlns:a16="http://schemas.microsoft.com/office/drawing/2014/main" id="{7F9FD826-5D93-E746-BCAF-81830BD4B227}"/>
              </a:ext>
            </a:extLst>
          </p:cNvPr>
          <p:cNvSpPr>
            <a:spLocks noChangeShapeType="1"/>
          </p:cNvSpPr>
          <p:nvPr/>
        </p:nvSpPr>
        <p:spPr bwMode="auto">
          <a:xfrm>
            <a:off x="6775189" y="2204984"/>
            <a:ext cx="129309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2" name="Line 57">
            <a:extLst>
              <a:ext uri="{FF2B5EF4-FFF2-40B4-BE49-F238E27FC236}">
                <a16:creationId xmlns:a16="http://schemas.microsoft.com/office/drawing/2014/main" id="{C01EFE04-BF07-E149-88F5-E5F67B38392F}"/>
              </a:ext>
            </a:extLst>
          </p:cNvPr>
          <p:cNvSpPr>
            <a:spLocks noChangeShapeType="1"/>
          </p:cNvSpPr>
          <p:nvPr/>
        </p:nvSpPr>
        <p:spPr bwMode="auto">
          <a:xfrm>
            <a:off x="6861395" y="2281184"/>
            <a:ext cx="387927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3" name="Line 59">
            <a:extLst>
              <a:ext uri="{FF2B5EF4-FFF2-40B4-BE49-F238E27FC236}">
                <a16:creationId xmlns:a16="http://schemas.microsoft.com/office/drawing/2014/main" id="{2B100DD9-B717-4645-8DBE-F22C1AF03EF3}"/>
              </a:ext>
            </a:extLst>
          </p:cNvPr>
          <p:cNvSpPr>
            <a:spLocks noChangeShapeType="1"/>
          </p:cNvSpPr>
          <p:nvPr/>
        </p:nvSpPr>
        <p:spPr bwMode="auto">
          <a:xfrm>
            <a:off x="6645880" y="2204984"/>
            <a:ext cx="258618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4" name="Line 60">
            <a:extLst>
              <a:ext uri="{FF2B5EF4-FFF2-40B4-BE49-F238E27FC236}">
                <a16:creationId xmlns:a16="http://schemas.microsoft.com/office/drawing/2014/main" id="{EE3E4CA8-636E-3646-BF31-2C831B797978}"/>
              </a:ext>
            </a:extLst>
          </p:cNvPr>
          <p:cNvSpPr>
            <a:spLocks noChangeShapeType="1"/>
          </p:cNvSpPr>
          <p:nvPr/>
        </p:nvSpPr>
        <p:spPr bwMode="auto">
          <a:xfrm>
            <a:off x="7012255" y="2204984"/>
            <a:ext cx="280170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5" name="Line 59">
            <a:extLst>
              <a:ext uri="{FF2B5EF4-FFF2-40B4-BE49-F238E27FC236}">
                <a16:creationId xmlns:a16="http://schemas.microsoft.com/office/drawing/2014/main" id="{3B626786-E15C-014B-BA92-9892068690C5}"/>
              </a:ext>
            </a:extLst>
          </p:cNvPr>
          <p:cNvSpPr>
            <a:spLocks noChangeShapeType="1"/>
          </p:cNvSpPr>
          <p:nvPr/>
        </p:nvSpPr>
        <p:spPr bwMode="auto">
          <a:xfrm>
            <a:off x="4817081" y="2092444"/>
            <a:ext cx="258618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6" name="Line 42">
            <a:extLst>
              <a:ext uri="{FF2B5EF4-FFF2-40B4-BE49-F238E27FC236}">
                <a16:creationId xmlns:a16="http://schemas.microsoft.com/office/drawing/2014/main" id="{9BC73B92-14ED-E945-A7F7-55BE28C85D41}"/>
              </a:ext>
            </a:extLst>
          </p:cNvPr>
          <p:cNvSpPr>
            <a:spLocks noChangeShapeType="1"/>
          </p:cNvSpPr>
          <p:nvPr/>
        </p:nvSpPr>
        <p:spPr bwMode="auto">
          <a:xfrm>
            <a:off x="1309476" y="1357944"/>
            <a:ext cx="344824" cy="0"/>
          </a:xfrm>
          <a:prstGeom prst="line">
            <a:avLst/>
          </a:prstGeom>
          <a:noFill/>
          <a:ln w="38100">
            <a:solidFill>
              <a:srgbClr val="008000"/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7" name="Line 42">
            <a:extLst>
              <a:ext uri="{FF2B5EF4-FFF2-40B4-BE49-F238E27FC236}">
                <a16:creationId xmlns:a16="http://schemas.microsoft.com/office/drawing/2014/main" id="{22025526-9E62-8245-BE45-4AFB8C4547FB}"/>
              </a:ext>
            </a:extLst>
          </p:cNvPr>
          <p:cNvSpPr>
            <a:spLocks noChangeShapeType="1"/>
          </p:cNvSpPr>
          <p:nvPr/>
        </p:nvSpPr>
        <p:spPr bwMode="auto">
          <a:xfrm>
            <a:off x="5471085" y="1367724"/>
            <a:ext cx="344824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8" name="Line 44">
            <a:extLst>
              <a:ext uri="{FF2B5EF4-FFF2-40B4-BE49-F238E27FC236}">
                <a16:creationId xmlns:a16="http://schemas.microsoft.com/office/drawing/2014/main" id="{EB8916AE-4879-1641-A130-38517A913B7A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5040055" y="1367724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9" name="Line 52">
            <a:extLst>
              <a:ext uri="{FF2B5EF4-FFF2-40B4-BE49-F238E27FC236}">
                <a16:creationId xmlns:a16="http://schemas.microsoft.com/office/drawing/2014/main" id="{66D4D4FA-51F5-FB42-A45D-4FFD249C28EA}"/>
              </a:ext>
            </a:extLst>
          </p:cNvPr>
          <p:cNvSpPr>
            <a:spLocks noChangeShapeType="1"/>
          </p:cNvSpPr>
          <p:nvPr/>
        </p:nvSpPr>
        <p:spPr bwMode="auto">
          <a:xfrm>
            <a:off x="5298673" y="1482024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0" name="Line 53">
            <a:extLst>
              <a:ext uri="{FF2B5EF4-FFF2-40B4-BE49-F238E27FC236}">
                <a16:creationId xmlns:a16="http://schemas.microsoft.com/office/drawing/2014/main" id="{8859FA45-FA96-3742-A452-08E8A36DC1B4}"/>
              </a:ext>
            </a:extLst>
          </p:cNvPr>
          <p:cNvSpPr>
            <a:spLocks noChangeShapeType="1"/>
          </p:cNvSpPr>
          <p:nvPr/>
        </p:nvSpPr>
        <p:spPr bwMode="auto">
          <a:xfrm>
            <a:off x="5600394" y="1558224"/>
            <a:ext cx="344824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1" name="Line 54">
            <a:extLst>
              <a:ext uri="{FF2B5EF4-FFF2-40B4-BE49-F238E27FC236}">
                <a16:creationId xmlns:a16="http://schemas.microsoft.com/office/drawing/2014/main" id="{0EA86172-23FB-1F47-B7A7-EAE68A11A059}"/>
              </a:ext>
            </a:extLst>
          </p:cNvPr>
          <p:cNvSpPr>
            <a:spLocks noChangeShapeType="1"/>
          </p:cNvSpPr>
          <p:nvPr/>
        </p:nvSpPr>
        <p:spPr bwMode="auto">
          <a:xfrm>
            <a:off x="5686600" y="1482024"/>
            <a:ext cx="344824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2" name="Line 63">
            <a:extLst>
              <a:ext uri="{FF2B5EF4-FFF2-40B4-BE49-F238E27FC236}">
                <a16:creationId xmlns:a16="http://schemas.microsoft.com/office/drawing/2014/main" id="{E86C57C2-01D4-7045-A671-647E139F8D35}"/>
              </a:ext>
            </a:extLst>
          </p:cNvPr>
          <p:cNvSpPr>
            <a:spLocks noChangeShapeType="1"/>
          </p:cNvSpPr>
          <p:nvPr/>
        </p:nvSpPr>
        <p:spPr bwMode="auto">
          <a:xfrm>
            <a:off x="4781437" y="1558224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3" name="Line 64">
            <a:extLst>
              <a:ext uri="{FF2B5EF4-FFF2-40B4-BE49-F238E27FC236}">
                <a16:creationId xmlns:a16="http://schemas.microsoft.com/office/drawing/2014/main" id="{72D0BFEC-C086-0443-8D23-4C4C07829011}"/>
              </a:ext>
            </a:extLst>
          </p:cNvPr>
          <p:cNvSpPr>
            <a:spLocks noChangeShapeType="1"/>
          </p:cNvSpPr>
          <p:nvPr/>
        </p:nvSpPr>
        <p:spPr bwMode="auto">
          <a:xfrm>
            <a:off x="5169364" y="1558224"/>
            <a:ext cx="323273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4" name="Line 65">
            <a:extLst>
              <a:ext uri="{FF2B5EF4-FFF2-40B4-BE49-F238E27FC236}">
                <a16:creationId xmlns:a16="http://schemas.microsoft.com/office/drawing/2014/main" id="{E986515C-22E5-8241-9F42-26D1D170F527}"/>
              </a:ext>
            </a:extLst>
          </p:cNvPr>
          <p:cNvSpPr>
            <a:spLocks noChangeShapeType="1"/>
          </p:cNvSpPr>
          <p:nvPr/>
        </p:nvSpPr>
        <p:spPr bwMode="auto">
          <a:xfrm>
            <a:off x="4867643" y="1443924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6" name="Line 61">
            <a:extLst>
              <a:ext uri="{FF2B5EF4-FFF2-40B4-BE49-F238E27FC236}">
                <a16:creationId xmlns:a16="http://schemas.microsoft.com/office/drawing/2014/main" id="{906BE032-4917-744F-8D0C-65FED6E48AB7}"/>
              </a:ext>
            </a:extLst>
          </p:cNvPr>
          <p:cNvSpPr>
            <a:spLocks noChangeShapeType="1"/>
          </p:cNvSpPr>
          <p:nvPr/>
        </p:nvSpPr>
        <p:spPr bwMode="auto">
          <a:xfrm>
            <a:off x="3969205" y="1558224"/>
            <a:ext cx="366376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7" name="Line 62">
            <a:extLst>
              <a:ext uri="{FF2B5EF4-FFF2-40B4-BE49-F238E27FC236}">
                <a16:creationId xmlns:a16="http://schemas.microsoft.com/office/drawing/2014/main" id="{C5A6DB7E-DC32-2948-BEFE-703C5B463571}"/>
              </a:ext>
            </a:extLst>
          </p:cNvPr>
          <p:cNvSpPr>
            <a:spLocks noChangeShapeType="1"/>
          </p:cNvSpPr>
          <p:nvPr/>
        </p:nvSpPr>
        <p:spPr bwMode="auto">
          <a:xfrm>
            <a:off x="6020098" y="1363625"/>
            <a:ext cx="280170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8" name="Line 42">
            <a:extLst>
              <a:ext uri="{FF2B5EF4-FFF2-40B4-BE49-F238E27FC236}">
                <a16:creationId xmlns:a16="http://schemas.microsoft.com/office/drawing/2014/main" id="{00DA28D8-A351-4F48-9CF1-59500321B17A}"/>
              </a:ext>
            </a:extLst>
          </p:cNvPr>
          <p:cNvSpPr>
            <a:spLocks noChangeShapeType="1"/>
          </p:cNvSpPr>
          <p:nvPr/>
        </p:nvSpPr>
        <p:spPr bwMode="auto">
          <a:xfrm>
            <a:off x="6819234" y="1365381"/>
            <a:ext cx="344824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9" name="Line 44">
            <a:extLst>
              <a:ext uri="{FF2B5EF4-FFF2-40B4-BE49-F238E27FC236}">
                <a16:creationId xmlns:a16="http://schemas.microsoft.com/office/drawing/2014/main" id="{1C0E9E23-E0BF-2949-9192-2AF7A145E4C8}"/>
              </a:ext>
            </a:extLst>
          </p:cNvPr>
          <p:cNvSpPr>
            <a:spLocks noChangeShapeType="1"/>
          </p:cNvSpPr>
          <p:nvPr/>
        </p:nvSpPr>
        <p:spPr bwMode="auto">
          <a:xfrm flipV="1">
            <a:off x="6388204" y="1365381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0" name="Line 52">
            <a:extLst>
              <a:ext uri="{FF2B5EF4-FFF2-40B4-BE49-F238E27FC236}">
                <a16:creationId xmlns:a16="http://schemas.microsoft.com/office/drawing/2014/main" id="{609B3788-517E-3742-9EF8-082B9D71E039}"/>
              </a:ext>
            </a:extLst>
          </p:cNvPr>
          <p:cNvSpPr>
            <a:spLocks noChangeShapeType="1"/>
          </p:cNvSpPr>
          <p:nvPr/>
        </p:nvSpPr>
        <p:spPr bwMode="auto">
          <a:xfrm>
            <a:off x="6646822" y="1479681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1" name="Line 53">
            <a:extLst>
              <a:ext uri="{FF2B5EF4-FFF2-40B4-BE49-F238E27FC236}">
                <a16:creationId xmlns:a16="http://schemas.microsoft.com/office/drawing/2014/main" id="{5E32940B-C416-264B-AAE9-BDE9CD8E6A8C}"/>
              </a:ext>
            </a:extLst>
          </p:cNvPr>
          <p:cNvSpPr>
            <a:spLocks noChangeShapeType="1"/>
          </p:cNvSpPr>
          <p:nvPr/>
        </p:nvSpPr>
        <p:spPr bwMode="auto">
          <a:xfrm>
            <a:off x="6948543" y="1555881"/>
            <a:ext cx="344824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2" name="Line 54">
            <a:extLst>
              <a:ext uri="{FF2B5EF4-FFF2-40B4-BE49-F238E27FC236}">
                <a16:creationId xmlns:a16="http://schemas.microsoft.com/office/drawing/2014/main" id="{D8CD3C64-3CEA-DB40-9007-DDA5A6EAA62D}"/>
              </a:ext>
            </a:extLst>
          </p:cNvPr>
          <p:cNvSpPr>
            <a:spLocks noChangeShapeType="1"/>
          </p:cNvSpPr>
          <p:nvPr/>
        </p:nvSpPr>
        <p:spPr bwMode="auto">
          <a:xfrm>
            <a:off x="7034749" y="1479681"/>
            <a:ext cx="344824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3" name="Line 63">
            <a:extLst>
              <a:ext uri="{FF2B5EF4-FFF2-40B4-BE49-F238E27FC236}">
                <a16:creationId xmlns:a16="http://schemas.microsoft.com/office/drawing/2014/main" id="{81778867-BD5B-524D-A9BF-441931634351}"/>
              </a:ext>
            </a:extLst>
          </p:cNvPr>
          <p:cNvSpPr>
            <a:spLocks noChangeShapeType="1"/>
          </p:cNvSpPr>
          <p:nvPr/>
        </p:nvSpPr>
        <p:spPr bwMode="auto">
          <a:xfrm>
            <a:off x="6129586" y="1555881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4" name="Line 64">
            <a:extLst>
              <a:ext uri="{FF2B5EF4-FFF2-40B4-BE49-F238E27FC236}">
                <a16:creationId xmlns:a16="http://schemas.microsoft.com/office/drawing/2014/main" id="{8AD80B4B-151E-BD4F-878B-2EDA15F99B40}"/>
              </a:ext>
            </a:extLst>
          </p:cNvPr>
          <p:cNvSpPr>
            <a:spLocks noChangeShapeType="1"/>
          </p:cNvSpPr>
          <p:nvPr/>
        </p:nvSpPr>
        <p:spPr bwMode="auto">
          <a:xfrm>
            <a:off x="6517513" y="1555881"/>
            <a:ext cx="323273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5" name="Line 65">
            <a:extLst>
              <a:ext uri="{FF2B5EF4-FFF2-40B4-BE49-F238E27FC236}">
                <a16:creationId xmlns:a16="http://schemas.microsoft.com/office/drawing/2014/main" id="{03E5E7BB-E7AE-E04F-BA6E-EE79EC2B2076}"/>
              </a:ext>
            </a:extLst>
          </p:cNvPr>
          <p:cNvSpPr>
            <a:spLocks noChangeShapeType="1"/>
          </p:cNvSpPr>
          <p:nvPr/>
        </p:nvSpPr>
        <p:spPr bwMode="auto">
          <a:xfrm>
            <a:off x="6215792" y="1441581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7" name="Line 65">
            <a:extLst>
              <a:ext uri="{FF2B5EF4-FFF2-40B4-BE49-F238E27FC236}">
                <a16:creationId xmlns:a16="http://schemas.microsoft.com/office/drawing/2014/main" id="{0DD91C1A-2FAE-BA44-8950-624A3FDC3DC1}"/>
              </a:ext>
            </a:extLst>
          </p:cNvPr>
          <p:cNvSpPr>
            <a:spLocks noChangeShapeType="1"/>
          </p:cNvSpPr>
          <p:nvPr/>
        </p:nvSpPr>
        <p:spPr bwMode="auto">
          <a:xfrm>
            <a:off x="3524654" y="1574500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8" name="Line 65">
            <a:extLst>
              <a:ext uri="{FF2B5EF4-FFF2-40B4-BE49-F238E27FC236}">
                <a16:creationId xmlns:a16="http://schemas.microsoft.com/office/drawing/2014/main" id="{5E10BFD5-EFFE-C142-9890-5FEEB1EA1754}"/>
              </a:ext>
            </a:extLst>
          </p:cNvPr>
          <p:cNvSpPr>
            <a:spLocks noChangeShapeType="1"/>
          </p:cNvSpPr>
          <p:nvPr/>
        </p:nvSpPr>
        <p:spPr bwMode="auto">
          <a:xfrm>
            <a:off x="1963329" y="1571306"/>
            <a:ext cx="301721" cy="0"/>
          </a:xfrm>
          <a:prstGeom prst="line">
            <a:avLst/>
          </a:prstGeom>
          <a:noFill/>
          <a:ln w="38100">
            <a:solidFill>
              <a:schemeClr val="accent1">
                <a:lumMod val="75000"/>
              </a:schemeClr>
            </a:solidFill>
            <a:round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33442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D1B999-4949-314B-B82C-73FE49D0B0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Comparative Genomic Read Depth (CGRD)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D02348-87EB-A345-B99A-352D3DBFDC1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57200" y="1417638"/>
            <a:ext cx="8229600" cy="4938712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2800" b="1" dirty="0"/>
              <a:t>CGRD</a:t>
            </a:r>
            <a:r>
              <a:rPr lang="en-US" sz="2800" dirty="0"/>
              <a:t> is a pipeline to compare sequencing read depths from two samples along a reference genome.</a:t>
            </a:r>
          </a:p>
          <a:p>
            <a:pPr marL="0" indent="0">
              <a:buNone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define effective genomic bins each of which harbors certain non-repetitive sequences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align reads and count read depths per bin for both samples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combine neighbor bins with similar fold changes in read depth between the two samples (segmentation)</a:t>
            </a:r>
            <a:br>
              <a:rPr lang="en-US" sz="2800" dirty="0"/>
            </a:br>
            <a:endParaRPr lang="en-US" sz="2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32224C2-9A0F-CC47-BE68-9D4CB87CA8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70893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4F3F87-84B7-9548-8EB1-8E3FA98BCE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6029" y="310004"/>
            <a:ext cx="8797342" cy="728662"/>
          </a:xfrm>
        </p:spPr>
        <p:txBody>
          <a:bodyPr>
            <a:noAutofit/>
          </a:bodyPr>
          <a:lstStyle/>
          <a:p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Comparative Genomic Read Depths (CGRD)</a:t>
            </a:r>
          </a:p>
        </p:txBody>
      </p:sp>
      <p:pic>
        <p:nvPicPr>
          <p:cNvPr id="5" name="Picture 4" descr="A screenshot of a cell phone&#10;&#10;Description automatically generated">
            <a:extLst>
              <a:ext uri="{FF2B5EF4-FFF2-40B4-BE49-F238E27FC236}">
                <a16:creationId xmlns:a16="http://schemas.microsoft.com/office/drawing/2014/main" id="{D3AEA258-3B2C-9343-A7F3-35D8250A62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00" y="2372598"/>
            <a:ext cx="8966200" cy="153165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9037FB12-69B3-554C-8E39-166D0EAF2679}"/>
              </a:ext>
            </a:extLst>
          </p:cNvPr>
          <p:cNvSpPr txBox="1"/>
          <p:nvPr/>
        </p:nvSpPr>
        <p:spPr>
          <a:xfrm>
            <a:off x="4130492" y="1873657"/>
            <a:ext cx="98135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>
                <a:latin typeface="Helvetica" pitchFamily="2" charset="0"/>
              </a:rPr>
              <a:t>chr1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C8C0D90-A151-A346-ABBC-29A9B66A67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852" y="4003479"/>
            <a:ext cx="8007348" cy="646449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8D7F9BCE-8B84-4D40-A9B1-73E1D74503C5}"/>
              </a:ext>
            </a:extLst>
          </p:cNvPr>
          <p:cNvSpPr txBox="1"/>
          <p:nvPr/>
        </p:nvSpPr>
        <p:spPr>
          <a:xfrm>
            <a:off x="3484243" y="4777489"/>
            <a:ext cx="27076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Physical coordinates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F09D55-32BD-0E47-8087-96800B6A494A}"/>
              </a:ext>
            </a:extLst>
          </p:cNvPr>
          <p:cNvSpPr txBox="1"/>
          <p:nvPr/>
        </p:nvSpPr>
        <p:spPr>
          <a:xfrm>
            <a:off x="6923592" y="4712899"/>
            <a:ext cx="191560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FF0000"/>
                </a:solidFill>
              </a:rPr>
              <a:t>Red: B &gt; A</a:t>
            </a:r>
          </a:p>
          <a:p>
            <a:r>
              <a:rPr lang="en-US" sz="2400" b="1" dirty="0">
                <a:solidFill>
                  <a:srgbClr val="008F00"/>
                </a:solidFill>
              </a:rPr>
              <a:t>Green: B = A</a:t>
            </a:r>
          </a:p>
          <a:p>
            <a:r>
              <a:rPr lang="en-US" sz="2400" b="1" dirty="0">
                <a:solidFill>
                  <a:srgbClr val="0432FF"/>
                </a:solidFill>
              </a:rPr>
              <a:t>Blue: B &lt; A</a:t>
            </a:r>
          </a:p>
        </p:txBody>
      </p:sp>
    </p:spTree>
    <p:extLst>
      <p:ext uri="{BB962C8B-B14F-4D97-AF65-F5344CB8AC3E}">
        <p14:creationId xmlns:p14="http://schemas.microsoft.com/office/powerpoint/2010/main" val="262795162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A28840-8690-C44E-B026-E3CBF7B05B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54742"/>
            <a:ext cx="8229600" cy="937502"/>
          </a:xfrm>
        </p:spPr>
        <p:txBody>
          <a:bodyPr>
            <a:noAutofit/>
          </a:bodyPr>
          <a:lstStyle/>
          <a:p>
            <a:r>
              <a:rPr lang="en-US" sz="3200" dirty="0" err="1"/>
              <a:t>SyRI</a:t>
            </a:r>
            <a:r>
              <a:rPr lang="en-US" sz="3200" dirty="0"/>
              <a:t>: finding genomic variation using whole-genome assemblies</a:t>
            </a:r>
          </a:p>
        </p:txBody>
      </p:sp>
      <p:pic>
        <p:nvPicPr>
          <p:cNvPr id="5" name="Picture 4" descr="Chart&#10;&#10;Description automatically generated">
            <a:extLst>
              <a:ext uri="{FF2B5EF4-FFF2-40B4-BE49-F238E27FC236}">
                <a16:creationId xmlns:a16="http://schemas.microsoft.com/office/drawing/2014/main" id="{A4470A02-AF0E-2F41-8CA8-775893DEC3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5908" y="1190720"/>
            <a:ext cx="6783016" cy="520797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BC428D43-A726-5D45-8FF4-A029E0A84543}"/>
              </a:ext>
            </a:extLst>
          </p:cNvPr>
          <p:cNvSpPr txBox="1"/>
          <p:nvPr/>
        </p:nvSpPr>
        <p:spPr>
          <a:xfrm>
            <a:off x="514542" y="6398696"/>
            <a:ext cx="40574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Goel et al, 2019, Genome Biology, 20:277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333E291-67A9-E14C-956C-BFDE7E7E65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803938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9836CE-85B4-B34C-AE40-E38B7CFE2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841126"/>
          </a:xfrm>
        </p:spPr>
        <p:txBody>
          <a:bodyPr>
            <a:normAutofit/>
          </a:bodyPr>
          <a:lstStyle/>
          <a:p>
            <a:r>
              <a:rPr lang="en-US" sz="3200" dirty="0" err="1"/>
              <a:t>SyRI</a:t>
            </a:r>
            <a:r>
              <a:rPr lang="en-US" sz="3200" dirty="0"/>
              <a:t> - algorithm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415A804-85D3-E54B-941C-47E5BF4AF5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29</a:t>
            </a:fld>
            <a:endParaRPr lang="en-US"/>
          </a:p>
        </p:txBody>
      </p:sp>
      <p:pic>
        <p:nvPicPr>
          <p:cNvPr id="6" name="Picture 5" descr="Diagram&#10;&#10;Description automatically generated with medium confidence">
            <a:extLst>
              <a:ext uri="{FF2B5EF4-FFF2-40B4-BE49-F238E27FC236}">
                <a16:creationId xmlns:a16="http://schemas.microsoft.com/office/drawing/2014/main" id="{F737B456-AC69-194C-A9FB-E4F06478FD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115764"/>
            <a:ext cx="9144000" cy="4626472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3AA617D-4DC6-674E-BF56-89539536B517}"/>
              </a:ext>
            </a:extLst>
          </p:cNvPr>
          <p:cNvSpPr txBox="1"/>
          <p:nvPr/>
        </p:nvSpPr>
        <p:spPr>
          <a:xfrm>
            <a:off x="1084083" y="948719"/>
            <a:ext cx="1443024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Aligner:</a:t>
            </a:r>
          </a:p>
          <a:p>
            <a:r>
              <a:rPr lang="en-US" sz="2400" dirty="0" err="1"/>
              <a:t>NUCmer</a:t>
            </a:r>
            <a:endParaRPr lang="en-US" sz="2400" dirty="0"/>
          </a:p>
          <a:p>
            <a:r>
              <a:rPr lang="en-US" sz="2400" dirty="0"/>
              <a:t>minimap2</a:t>
            </a:r>
          </a:p>
        </p:txBody>
      </p:sp>
    </p:spTree>
    <p:extLst>
      <p:ext uri="{BB962C8B-B14F-4D97-AF65-F5344CB8AC3E}">
        <p14:creationId xmlns:p14="http://schemas.microsoft.com/office/powerpoint/2010/main" val="1775310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Long-read assemblies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3</a:t>
            </a:fld>
            <a:endParaRPr lang="en-US"/>
          </a:p>
        </p:txBody>
      </p:sp>
      <p:graphicFrame>
        <p:nvGraphicFramePr>
          <p:cNvPr id="5" name="Table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4363893"/>
              </p:ext>
            </p:extLst>
          </p:nvPr>
        </p:nvGraphicFramePr>
        <p:xfrm>
          <a:off x="824017" y="1912571"/>
          <a:ext cx="7495966" cy="2849597"/>
        </p:xfrm>
        <a:graphic>
          <a:graphicData uri="http://schemas.openxmlformats.org/drawingml/2006/table">
            <a:tbl>
              <a:tblPr/>
              <a:tblGrid>
                <a:gridCol w="187454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62141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590843"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Software</a:t>
                      </a:r>
                    </a:p>
                  </a:txBody>
                  <a:tcPr marL="126719" marR="14029" marT="1402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Description</a:t>
                      </a:r>
                    </a:p>
                  </a:txBody>
                  <a:tcPr marL="126719" marR="14029" marT="14029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52918"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1" i="0" u="none" strike="noStrike" dirty="0" err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Canu</a:t>
                      </a:r>
                      <a:endParaRPr lang="en-US" sz="2500" b="1" i="0" u="none" strike="noStrike" dirty="0">
                        <a:solidFill>
                          <a:schemeClr val="accent3">
                            <a:lumMod val="50000"/>
                          </a:schemeClr>
                        </a:solidFill>
                        <a:effectLst/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L="126719" marR="14029" marT="112223" marB="112223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1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K-</a:t>
                      </a:r>
                      <a:r>
                        <a:rPr lang="en-US" sz="2500" b="1" i="0" u="none" strike="noStrike" dirty="0" err="1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mer</a:t>
                      </a:r>
                      <a:r>
                        <a:rPr lang="en-US" sz="2500" b="1" i="0" u="none" strike="noStrike" dirty="0">
                          <a:solidFill>
                            <a:schemeClr val="accent3">
                              <a:lumMod val="50000"/>
                            </a:schemeClr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-based overlap computation</a:t>
                      </a:r>
                    </a:p>
                  </a:txBody>
                  <a:tcPr marL="126719" marR="14029" marT="112223" marB="112223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752918"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FALCON</a:t>
                      </a:r>
                    </a:p>
                  </a:txBody>
                  <a:tcPr marL="126719" marR="14029" marT="112223" marB="112223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Assembles phased diploid genomes</a:t>
                      </a:r>
                    </a:p>
                  </a:txBody>
                  <a:tcPr marL="126719" marR="14029" marT="112223" marB="112223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752918"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0" i="0" u="none" strike="noStrike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Flye</a:t>
                      </a:r>
                    </a:p>
                  </a:txBody>
                  <a:tcPr marL="126719" marR="14029" marT="112223" marB="112223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5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Uses A-</a:t>
                      </a:r>
                      <a:r>
                        <a:rPr lang="en-US" sz="25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Bruijn</a:t>
                      </a:r>
                      <a:r>
                        <a:rPr lang="en-US" sz="25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 graph</a:t>
                      </a:r>
                    </a:p>
                  </a:txBody>
                  <a:tcPr marL="126719" marR="14029" marT="112223" marB="112223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114865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>
            <a:spLocks noGrp="1"/>
          </p:cNvSpPr>
          <p:nvPr>
            <p:ph type="title"/>
          </p:nvPr>
        </p:nvSpPr>
        <p:spPr>
          <a:xfrm>
            <a:off x="359939" y="488146"/>
            <a:ext cx="8520600" cy="6944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</a:pPr>
            <a:r>
              <a:rPr lang="en-US" sz="3200" b="0" dirty="0"/>
              <a:t>Structure variation with </a:t>
            </a:r>
            <a:r>
              <a:rPr lang="en-US" sz="3200" b="0" dirty="0" err="1"/>
              <a:t>SyRI</a:t>
            </a:r>
            <a:endParaRPr sz="3200" b="0" dirty="0"/>
          </a:p>
        </p:txBody>
      </p:sp>
      <p:sp>
        <p:nvSpPr>
          <p:cNvPr id="195" name="Google Shape;195;p29"/>
          <p:cNvSpPr txBox="1">
            <a:spLocks noGrp="1"/>
          </p:cNvSpPr>
          <p:nvPr>
            <p:ph type="body" idx="1"/>
          </p:nvPr>
        </p:nvSpPr>
        <p:spPr>
          <a:xfrm>
            <a:off x="185898" y="1283919"/>
            <a:ext cx="8520600" cy="14787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 fontScale="85000" lnSpcReduction="20000"/>
          </a:bodyPr>
          <a:lstStyle/>
          <a:p>
            <a:pPr>
              <a:buSzPct val="129032"/>
              <a:buFont typeface="Arial" panose="020B0604020202020204" pitchFamily="34" charset="0"/>
              <a:buChar char="•"/>
            </a:pPr>
            <a:r>
              <a:rPr lang="en-US" dirty="0" err="1"/>
              <a:t>SyRI</a:t>
            </a:r>
            <a:r>
              <a:rPr lang="en-US" dirty="0"/>
              <a:t> is a tool using the </a:t>
            </a:r>
            <a:r>
              <a:rPr lang="en-US" b="1" dirty="0"/>
              <a:t>genome assemblies </a:t>
            </a:r>
            <a:r>
              <a:rPr lang="en-US" dirty="0"/>
              <a:t>to discover genomic rearrangement and local sequence differences (Goel et al., 2019)</a:t>
            </a:r>
            <a:endParaRPr dirty="0"/>
          </a:p>
        </p:txBody>
      </p:sp>
      <p:sp>
        <p:nvSpPr>
          <p:cNvPr id="196" name="Google Shape;196;p29"/>
          <p:cNvSpPr txBox="1">
            <a:spLocks noGrp="1"/>
          </p:cNvSpPr>
          <p:nvPr>
            <p:ph type="sldNum" idx="12"/>
          </p:nvPr>
        </p:nvSpPr>
        <p:spPr>
          <a:xfrm>
            <a:off x="8472458" y="6217622"/>
            <a:ext cx="548700" cy="52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000"/>
              <a:buNone/>
            </a:pPr>
            <a:fld id="{00000000-1234-1234-1234-123412341234}" type="slidenum">
              <a:rPr lang="en-US"/>
              <a:t>30</a:t>
            </a:fld>
            <a:endParaRPr/>
          </a:p>
        </p:txBody>
      </p:sp>
      <p:pic>
        <p:nvPicPr>
          <p:cNvPr id="3" name="Picture 2" descr="A picture containing text, writing implement, stationary, pencil&#10;&#10;Description automatically generated">
            <a:extLst>
              <a:ext uri="{FF2B5EF4-FFF2-40B4-BE49-F238E27FC236}">
                <a16:creationId xmlns:a16="http://schemas.microsoft.com/office/drawing/2014/main" id="{DFC9ECE6-2F91-CD44-85D2-93E5043CB3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898" y="2984827"/>
            <a:ext cx="8286560" cy="3364518"/>
          </a:xfrm>
          <a:prstGeom prst="rect">
            <a:avLst/>
          </a:prstGeom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8728"/>
            <a:ext cx="8229600" cy="83587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/>
                <a:cs typeface="Arial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66" y="1199134"/>
            <a:ext cx="7344259" cy="460425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Introduction of comparative genomics and structural variation</a:t>
            </a: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Approaches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Comparative genome hybridization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Paired-end reads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Read depth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Whole genome assembly</a:t>
            </a:r>
          </a:p>
          <a:p>
            <a:r>
              <a:rPr lang="en-US" sz="2800" dirty="0" err="1">
                <a:latin typeface="Arial"/>
                <a:cs typeface="Arial"/>
              </a:rPr>
              <a:t>Pangenomics</a:t>
            </a:r>
            <a:endParaRPr lang="en-US" sz="2800" dirty="0">
              <a:latin typeface="Arial"/>
              <a:cs typeface="Arial"/>
            </a:endParaRP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Case study: CGRD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8E415-0CC5-FA4A-A72D-00AD83FB8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50935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CCBF3C-5237-8C4E-9BE4-869B932175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593367"/>
            <a:ext cx="8520600" cy="650217"/>
          </a:xfrm>
        </p:spPr>
        <p:txBody>
          <a:bodyPr>
            <a:normAutofit fontScale="90000"/>
          </a:bodyPr>
          <a:lstStyle/>
          <a:p>
            <a:pPr algn="ctr"/>
            <a:r>
              <a:rPr lang="en-US" sz="3200" b="0" dirty="0"/>
              <a:t>Issues associated with single reference genomes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1B39C10-3246-C345-B017-DE145769035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32</a:t>
            </a:fld>
            <a:endParaRPr lang="en-US"/>
          </a:p>
        </p:txBody>
      </p:sp>
      <p:pic>
        <p:nvPicPr>
          <p:cNvPr id="10" name="Picture 9" descr="Table&#10;&#10;Description automatically generated">
            <a:extLst>
              <a:ext uri="{FF2B5EF4-FFF2-40B4-BE49-F238E27FC236}">
                <a16:creationId xmlns:a16="http://schemas.microsoft.com/office/drawing/2014/main" id="{878CF123-85ED-A34A-A904-476C782AC6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928868"/>
            <a:ext cx="4568677" cy="2094236"/>
          </a:xfrm>
          <a:prstGeom prst="rect">
            <a:avLst/>
          </a:prstGeom>
        </p:spPr>
      </p:pic>
      <p:pic>
        <p:nvPicPr>
          <p:cNvPr id="12" name="Picture 11" descr="Timeline&#10;&#10;Description automatically generated">
            <a:extLst>
              <a:ext uri="{FF2B5EF4-FFF2-40B4-BE49-F238E27FC236}">
                <a16:creationId xmlns:a16="http://schemas.microsoft.com/office/drawing/2014/main" id="{1F54C2D4-600C-5240-A355-9506E168640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31" y="1523472"/>
            <a:ext cx="4669536" cy="4481426"/>
          </a:xfrm>
          <a:prstGeom prst="rect">
            <a:avLst/>
          </a:prstGeom>
        </p:spPr>
      </p:pic>
      <p:sp>
        <p:nvSpPr>
          <p:cNvPr id="13" name="Google Shape;128;p21">
            <a:extLst>
              <a:ext uri="{FF2B5EF4-FFF2-40B4-BE49-F238E27FC236}">
                <a16:creationId xmlns:a16="http://schemas.microsoft.com/office/drawing/2014/main" id="{535D5CFF-4424-524B-9773-12BA3A45B6B0}"/>
              </a:ext>
            </a:extLst>
          </p:cNvPr>
          <p:cNvSpPr/>
          <p:nvPr/>
        </p:nvSpPr>
        <p:spPr>
          <a:xfrm>
            <a:off x="5037158" y="5777052"/>
            <a:ext cx="3638360" cy="45569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b="0" i="0" u="none" strike="noStrike" cap="none" dirty="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Coletta et al., Genome Biol, 2021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32690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560566-9776-7946-A807-07CBEDEEE1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86482"/>
            <a:ext cx="8229600" cy="630335"/>
          </a:xfrm>
        </p:spPr>
        <p:txBody>
          <a:bodyPr>
            <a:normAutofit/>
          </a:bodyPr>
          <a:lstStyle/>
          <a:p>
            <a:r>
              <a:rPr lang="en-US" sz="3200" dirty="0" err="1"/>
              <a:t>Pangenomics</a:t>
            </a:r>
            <a:endParaRPr lang="en-US" sz="32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436AA9-55F3-3C42-815D-5FD72E689D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33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FA91CD-C280-A841-B8E5-92912ABF6C11}"/>
              </a:ext>
            </a:extLst>
          </p:cNvPr>
          <p:cNvSpPr txBox="1"/>
          <p:nvPr/>
        </p:nvSpPr>
        <p:spPr>
          <a:xfrm>
            <a:off x="621558" y="6227678"/>
            <a:ext cx="79008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Eizenga</a:t>
            </a:r>
            <a:r>
              <a:rPr lang="en-US" dirty="0"/>
              <a:t> et al., 2020, Annual Review of Genomics and Human Genetics, 21:139-162</a:t>
            </a:r>
          </a:p>
        </p:txBody>
      </p:sp>
      <p:pic>
        <p:nvPicPr>
          <p:cNvPr id="9" name="Picture 8" descr="A picture containing diagram&#10;&#10;Description automatically generated">
            <a:extLst>
              <a:ext uri="{FF2B5EF4-FFF2-40B4-BE49-F238E27FC236}">
                <a16:creationId xmlns:a16="http://schemas.microsoft.com/office/drawing/2014/main" id="{FE095309-9047-5743-940E-6C34121CD4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5450" y="1041400"/>
            <a:ext cx="5753100" cy="4775200"/>
          </a:xfrm>
          <a:prstGeom prst="rect">
            <a:avLst/>
          </a:prstGeom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86339D45-3E62-6F42-A549-31042CB1FE88}"/>
              </a:ext>
            </a:extLst>
          </p:cNvPr>
          <p:cNvSpPr/>
          <p:nvPr/>
        </p:nvSpPr>
        <p:spPr>
          <a:xfrm>
            <a:off x="4999510" y="1032718"/>
            <a:ext cx="2449040" cy="4783882"/>
          </a:xfrm>
          <a:prstGeom prst="rect">
            <a:avLst/>
          </a:prstGeom>
          <a:solidFill>
            <a:schemeClr val="bg1"/>
          </a:solidFill>
          <a:ln>
            <a:solidFill>
              <a:schemeClr val="bg1">
                <a:lumMod val="9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bg1"/>
                </a:solidFill>
              </a:ln>
            </a:endParaRPr>
          </a:p>
        </p:txBody>
      </p:sp>
    </p:spTree>
    <p:extLst>
      <p:ext uri="{BB962C8B-B14F-4D97-AF65-F5344CB8AC3E}">
        <p14:creationId xmlns:p14="http://schemas.microsoft.com/office/powerpoint/2010/main" val="1785473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xit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blinds(horizontal)">
                                      <p:cBhvr>
                                        <p:cTn id="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A93E1-A4A4-B94C-B975-F84EB885B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1700" y="234466"/>
            <a:ext cx="8520600" cy="763500"/>
          </a:xfrm>
        </p:spPr>
        <p:txBody>
          <a:bodyPr>
            <a:normAutofit/>
          </a:bodyPr>
          <a:lstStyle/>
          <a:p>
            <a:pPr algn="ctr"/>
            <a:r>
              <a:rPr lang="en-US" sz="3200" b="0" dirty="0"/>
              <a:t>Construct a pangenome to facilitate genotyping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97323E-C42C-C440-BC7C-8917DEB80F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mtClean="0"/>
              <a:t>34</a:t>
            </a:fld>
            <a:endParaRPr lang="en-US"/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DD0155BF-D962-8B46-A2CA-52B0D8C999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8221" y="5619270"/>
            <a:ext cx="5607558" cy="891432"/>
          </a:xfrm>
          <a:prstGeom prst="rect">
            <a:avLst/>
          </a:prstGeom>
        </p:spPr>
      </p:pic>
      <p:pic>
        <p:nvPicPr>
          <p:cNvPr id="11" name="Picture 10" descr="A picture containing chart&#10;&#10;Description automatically generated">
            <a:extLst>
              <a:ext uri="{FF2B5EF4-FFF2-40B4-BE49-F238E27FC236}">
                <a16:creationId xmlns:a16="http://schemas.microsoft.com/office/drawing/2014/main" id="{F25D46B5-32CE-1047-B5A2-5CAF5D9DFF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221" y="997966"/>
            <a:ext cx="5607558" cy="46213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45851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8728"/>
            <a:ext cx="8229600" cy="83587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/>
                <a:cs typeface="Arial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66" y="1199134"/>
            <a:ext cx="7344259" cy="4604258"/>
          </a:xfrm>
        </p:spPr>
        <p:txBody>
          <a:bodyPr>
            <a:normAutofit/>
          </a:bodyPr>
          <a:lstStyle/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Introduction of comparative genomics and structural variation</a:t>
            </a:r>
          </a:p>
          <a:p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Approaches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Comparative genome hybridization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Paired-end reads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Read depth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Whole genome assembly</a:t>
            </a:r>
          </a:p>
          <a:p>
            <a:r>
              <a:rPr lang="en-US" sz="2800" dirty="0" err="1">
                <a:solidFill>
                  <a:schemeClr val="bg1">
                    <a:lumMod val="85000"/>
                  </a:schemeClr>
                </a:solidFill>
                <a:latin typeface="Arial"/>
                <a:cs typeface="Arial"/>
              </a:rPr>
              <a:t>Pangenomics</a:t>
            </a:r>
            <a:endParaRPr lang="en-US" sz="2800" dirty="0">
              <a:solidFill>
                <a:schemeClr val="bg1">
                  <a:lumMod val="85000"/>
                </a:schemeClr>
              </a:solidFill>
              <a:latin typeface="Arial"/>
              <a:cs typeface="Arial"/>
            </a:endParaRPr>
          </a:p>
          <a:p>
            <a:r>
              <a:rPr lang="en-US" sz="2800" dirty="0">
                <a:latin typeface="Arial"/>
                <a:cs typeface="Arial"/>
              </a:rPr>
              <a:t>Case study: CGRD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8E415-0CC5-FA4A-A72D-00AD83FB8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761145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3505" y="274638"/>
            <a:ext cx="8889321" cy="748296"/>
          </a:xfrm>
        </p:spPr>
        <p:txBody>
          <a:bodyPr>
            <a:normAutofit/>
          </a:bodyPr>
          <a:lstStyle/>
          <a:p>
            <a:r>
              <a:rPr lang="en-US" sz="3200" dirty="0" err="1"/>
              <a:t>MoT</a:t>
            </a:r>
            <a:r>
              <a:rPr lang="en-US" sz="3200" dirty="0"/>
              <a:t> B71 final assembly vs. MG8 (70-15, </a:t>
            </a:r>
            <a:r>
              <a:rPr lang="en-US" sz="3200" i="1" dirty="0"/>
              <a:t>rice</a:t>
            </a:r>
            <a:r>
              <a:rPr lang="en-US" sz="3200" dirty="0"/>
              <a:t> strain)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AB4999F-CC5F-914B-9869-B9B0A7479DAE}" type="slidenum">
              <a:rPr lang="en-US" smtClean="0"/>
              <a:t>36</a:t>
            </a:fld>
            <a:endParaRPr lang="en-US" dirty="0"/>
          </a:p>
        </p:txBody>
      </p:sp>
      <p:pic>
        <p:nvPicPr>
          <p:cNvPr id="6" name="Picture 5" descr="3o-B71Ref1toMG8.nucmer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4154" y="1110767"/>
            <a:ext cx="5387732" cy="5387732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847416" y="6426643"/>
            <a:ext cx="2621230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&gt;10 kb overlap and &gt;95% identity</a:t>
            </a:r>
          </a:p>
        </p:txBody>
      </p:sp>
      <p:sp>
        <p:nvSpPr>
          <p:cNvPr id="3" name="Oval 2"/>
          <p:cNvSpPr/>
          <p:nvPr/>
        </p:nvSpPr>
        <p:spPr>
          <a:xfrm>
            <a:off x="4320707" y="3701750"/>
            <a:ext cx="344514" cy="209405"/>
          </a:xfrm>
          <a:prstGeom prst="ellipse">
            <a:avLst/>
          </a:prstGeom>
          <a:solidFill>
            <a:srgbClr val="FFFF00">
              <a:alpha val="20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5982486" y="2327524"/>
            <a:ext cx="226706" cy="320449"/>
          </a:xfrm>
          <a:prstGeom prst="ellipse">
            <a:avLst/>
          </a:prstGeom>
          <a:solidFill>
            <a:srgbClr val="FFFF00">
              <a:alpha val="20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6914702" y="2921963"/>
            <a:ext cx="290473" cy="192104"/>
          </a:xfrm>
          <a:prstGeom prst="ellipse">
            <a:avLst/>
          </a:prstGeom>
          <a:solidFill>
            <a:srgbClr val="FFFF00">
              <a:alpha val="20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8127667" y="2830770"/>
            <a:ext cx="344514" cy="209405"/>
          </a:xfrm>
          <a:prstGeom prst="ellipse">
            <a:avLst/>
          </a:prstGeom>
          <a:solidFill>
            <a:srgbClr val="FFFF00">
              <a:alpha val="20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4743314" y="3271738"/>
            <a:ext cx="273177" cy="1191843"/>
          </a:xfrm>
          <a:prstGeom prst="ellipse">
            <a:avLst/>
          </a:prstGeom>
          <a:solidFill>
            <a:srgbClr val="FFFF00">
              <a:alpha val="20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74560423"/>
              </p:ext>
            </p:extLst>
          </p:nvPr>
        </p:nvGraphicFramePr>
        <p:xfrm>
          <a:off x="336742" y="1508358"/>
          <a:ext cx="2127093" cy="4603755"/>
        </p:xfrm>
        <a:graphic>
          <a:graphicData uri="http://schemas.openxmlformats.org/drawingml/2006/table">
            <a:tbl>
              <a:tblPr/>
              <a:tblGrid>
                <a:gridCol w="81725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0984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Chr</a:t>
                      </a:r>
                      <a:endParaRPr lang="en-US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/>
                      </a:endParaRP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Length (</a:t>
                      </a:r>
                      <a:r>
                        <a:rPr lang="en-US" sz="20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bp</a:t>
                      </a:r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)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chr1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6,442,091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chr2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7,902,655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chr3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8,206,304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chr4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5,402,116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chr5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4,442,877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chr6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6,090,985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chr7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/>
                        </a:rPr>
                        <a:t> 4,042,640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scaf1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 941,816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scaf2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 739,928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scaf3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 104,670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scaf4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 74,396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54135">
                <a:tc>
                  <a:txBody>
                    <a:bodyPr/>
                    <a:lstStyle/>
                    <a:p>
                      <a:pPr algn="ctr" fontAlgn="b"/>
                      <a:r>
                        <a:rPr lang="en-US" sz="20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scaf5</a:t>
                      </a:r>
                    </a:p>
                  </a:txBody>
                  <a:tcPr marL="12700" marR="12700"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2000" b="0" i="0" u="none" strike="noStrike" dirty="0">
                          <a:solidFill>
                            <a:srgbClr val="0000FF"/>
                          </a:solidFill>
                          <a:effectLst/>
                          <a:latin typeface="Calibri"/>
                        </a:rPr>
                        <a:t> 69,131 </a:t>
                      </a:r>
                    </a:p>
                  </a:txBody>
                  <a:tcPr marT="12700" marB="0" anchor="ctr">
                    <a:lnL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rgbClr r="0" g="0" b="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6580079" y="5923832"/>
            <a:ext cx="206979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rice</a:t>
            </a:r>
            <a:r>
              <a:rPr lang="en-US" dirty="0"/>
              <a:t> </a:t>
            </a:r>
            <a:r>
              <a:rPr lang="en-US" sz="1200" dirty="0"/>
              <a:t>blast fungal reference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697099" y="2790901"/>
            <a:ext cx="13012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Wheat</a:t>
            </a:r>
            <a:endParaRPr lang="en-US" dirty="0"/>
          </a:p>
          <a:p>
            <a:r>
              <a:rPr lang="en-US" sz="1200" dirty="0"/>
              <a:t>blast fungal strain</a:t>
            </a:r>
          </a:p>
        </p:txBody>
      </p:sp>
      <p:sp>
        <p:nvSpPr>
          <p:cNvPr id="16" name="Oval 15"/>
          <p:cNvSpPr/>
          <p:nvPr/>
        </p:nvSpPr>
        <p:spPr>
          <a:xfrm>
            <a:off x="116970" y="3927217"/>
            <a:ext cx="2598548" cy="2626332"/>
          </a:xfrm>
          <a:prstGeom prst="ellipse">
            <a:avLst/>
          </a:prstGeom>
          <a:solidFill>
            <a:schemeClr val="accent6">
              <a:lumMod val="20000"/>
              <a:lumOff val="80000"/>
              <a:alpha val="20000"/>
            </a:schemeClr>
          </a:solidFill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BA8C524-833C-1841-98ED-05E70ABE5255}"/>
              </a:ext>
            </a:extLst>
          </p:cNvPr>
          <p:cNvSpPr txBox="1"/>
          <p:nvPr/>
        </p:nvSpPr>
        <p:spPr>
          <a:xfrm>
            <a:off x="116970" y="1032533"/>
            <a:ext cx="327335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Wheat blast fungus</a:t>
            </a:r>
          </a:p>
        </p:txBody>
      </p:sp>
    </p:spTree>
    <p:extLst>
      <p:ext uri="{BB962C8B-B14F-4D97-AF65-F5344CB8AC3E}">
        <p14:creationId xmlns:p14="http://schemas.microsoft.com/office/powerpoint/2010/main" val="257820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11" grpId="0" animBg="1"/>
      <p:bldP spid="12" grpId="0" animBg="1"/>
      <p:bldP spid="13" grpId="0" animBg="1"/>
      <p:bldP spid="14" grpId="0" animBg="1"/>
      <p:bldP spid="16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75630"/>
            <a:ext cx="8229600" cy="493114"/>
          </a:xfrm>
        </p:spPr>
        <p:txBody>
          <a:bodyPr>
            <a:noAutofit/>
          </a:bodyPr>
          <a:lstStyle/>
          <a:p>
            <a:r>
              <a:rPr lang="en-US" sz="3200" dirty="0" err="1"/>
              <a:t>Illumina</a:t>
            </a:r>
            <a:r>
              <a:rPr lang="en-US" sz="3200" dirty="0"/>
              <a:t> sequencing of additional eight strains</a:t>
            </a:r>
          </a:p>
        </p:txBody>
      </p:sp>
      <p:pic>
        <p:nvPicPr>
          <p:cNvPr id="8" name="Picture 7" descr="phylogeny_worldmap.pd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916" y="944682"/>
            <a:ext cx="8991348" cy="3564138"/>
          </a:xfrm>
          <a:prstGeom prst="rect">
            <a:avLst/>
          </a:prstGeom>
        </p:spPr>
      </p:pic>
      <p:graphicFrame>
        <p:nvGraphicFramePr>
          <p:cNvPr id="9" name="Table 8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2336507"/>
              </p:ext>
            </p:extLst>
          </p:nvPr>
        </p:nvGraphicFramePr>
        <p:xfrm>
          <a:off x="3386335" y="3852649"/>
          <a:ext cx="5596466" cy="2611590"/>
        </p:xfrm>
        <a:graphic>
          <a:graphicData uri="http://schemas.openxmlformats.org/drawingml/2006/table">
            <a:tbl>
              <a:tblPr/>
              <a:tblGrid>
                <a:gridCol w="827063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2263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4588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197133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02730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/>
                        </a:rPr>
                        <a:t>Name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/>
                        </a:rPr>
                        <a:t>Year isolated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/>
                        </a:rPr>
                        <a:t>Host</a:t>
                      </a:r>
                      <a:r>
                        <a:rPr lang="en-US" sz="1600" b="0" i="0" u="none" strike="noStrike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/>
                        </a:rPr>
                        <a:t> species</a:t>
                      </a:r>
                      <a:endParaRPr lang="en-US" sz="1600" b="0" i="0" u="none" strike="noStrike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effectLst/>
                          <a:latin typeface="Times New Roman"/>
                        </a:rPr>
                        <a:t>Isolation location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564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T25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1988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1" u="none" strike="noStrike" dirty="0" err="1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Triticum</a:t>
                      </a:r>
                      <a:endParaRPr lang="en-US" sz="1600" b="0" i="1" u="none" strike="noStrike" dirty="0">
                        <a:solidFill>
                          <a:srgbClr val="E88C23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Paraná, Brazil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564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Py5020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2005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1" u="none" strike="noStrike" dirty="0" err="1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Triticum</a:t>
                      </a:r>
                      <a:endParaRPr lang="en-US" sz="1600" b="0" i="1" u="none" strike="noStrike" dirty="0">
                        <a:solidFill>
                          <a:srgbClr val="E88C23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Paraná, Brazil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64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Py22.1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2007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1" u="none" strike="noStrike" dirty="0" err="1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Triticum</a:t>
                      </a:r>
                      <a:endParaRPr lang="en-US" sz="1600" b="0" i="1" u="none" strike="noStrike" dirty="0">
                        <a:solidFill>
                          <a:srgbClr val="E88C23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E88C23"/>
                          </a:solidFill>
                          <a:effectLst/>
                          <a:latin typeface="Times New Roman"/>
                        </a:rPr>
                        <a:t>Paraná, Brazil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564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7377B"/>
                          </a:solidFill>
                          <a:effectLst/>
                          <a:latin typeface="Times New Roman"/>
                        </a:rPr>
                        <a:t>B2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7377B"/>
                          </a:solidFill>
                          <a:effectLst/>
                          <a:latin typeface="Times New Roman"/>
                        </a:rPr>
                        <a:t>2011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1" u="none" strike="noStrike" dirty="0" err="1">
                          <a:solidFill>
                            <a:srgbClr val="27377B"/>
                          </a:solidFill>
                          <a:effectLst/>
                          <a:latin typeface="Times New Roman"/>
                        </a:rPr>
                        <a:t>Triticum</a:t>
                      </a:r>
                      <a:endParaRPr lang="en-US" sz="1600" b="0" i="1" u="none" strike="noStrike" dirty="0">
                        <a:solidFill>
                          <a:srgbClr val="27377B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27377B"/>
                          </a:solidFill>
                          <a:effectLst/>
                          <a:latin typeface="Times New Roman"/>
                        </a:rPr>
                        <a:t>Quirusillas</a:t>
                      </a:r>
                      <a:r>
                        <a:rPr lang="en-US" sz="1600" b="0" i="0" u="none" strike="noStrike" dirty="0">
                          <a:solidFill>
                            <a:srgbClr val="27377B"/>
                          </a:solidFill>
                          <a:effectLst/>
                          <a:latin typeface="Times New Roman"/>
                        </a:rPr>
                        <a:t>, Bolivia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564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Times New Roman"/>
                        </a:rPr>
                        <a:t>B71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kern="1200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Times New Roman"/>
                          <a:ea typeface="+mn-ea"/>
                          <a:cs typeface="+mn-cs"/>
                        </a:rPr>
                        <a:t>2012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1" u="none" strike="noStrike" dirty="0" err="1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Times New Roman"/>
                        </a:rPr>
                        <a:t>Triticum</a:t>
                      </a:r>
                      <a:endParaRPr lang="en-US" sz="1600" b="0" i="1" u="none" strike="noStrike" dirty="0">
                        <a:solidFill>
                          <a:schemeClr val="bg1">
                            <a:lumMod val="85000"/>
                          </a:schemeClr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EF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chemeClr val="bg1">
                              <a:lumMod val="85000"/>
                            </a:schemeClr>
                          </a:solidFill>
                          <a:effectLst/>
                          <a:latin typeface="Times New Roman"/>
                        </a:rPr>
                        <a:t>Okinawa, Bolivia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BEE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564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A8135"/>
                          </a:solidFill>
                          <a:effectLst/>
                          <a:latin typeface="Times New Roman"/>
                        </a:rPr>
                        <a:t>P3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A8135"/>
                          </a:solidFill>
                          <a:effectLst/>
                          <a:latin typeface="Times New Roman"/>
                        </a:rPr>
                        <a:t>2012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b="0" i="1" u="none" strike="noStrike" dirty="0" err="1">
                          <a:solidFill>
                            <a:srgbClr val="2A8135"/>
                          </a:solidFill>
                          <a:effectLst/>
                          <a:latin typeface="Times New Roman"/>
                        </a:rPr>
                        <a:t>Triticum</a:t>
                      </a:r>
                      <a:endParaRPr lang="en-US" sz="1600" b="0" i="1" u="none" strike="noStrike" dirty="0">
                        <a:solidFill>
                          <a:srgbClr val="2A8135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2A8135"/>
                          </a:solidFill>
                          <a:effectLst/>
                          <a:latin typeface="Times New Roman"/>
                        </a:rPr>
                        <a:t>Canindeyú,Paraguay</a:t>
                      </a:r>
                      <a:endParaRPr lang="en-US" sz="1600" b="0" i="0" u="none" strike="noStrike" dirty="0">
                        <a:solidFill>
                          <a:srgbClr val="2A8135"/>
                        </a:solidFill>
                        <a:effectLst/>
                        <a:latin typeface="Times New Roman"/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564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A8135"/>
                          </a:solidFill>
                          <a:effectLst/>
                          <a:latin typeface="Times New Roman"/>
                        </a:rPr>
                        <a:t>P28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A8135"/>
                          </a:solidFill>
                          <a:effectLst/>
                          <a:latin typeface="Times New Roman"/>
                        </a:rPr>
                        <a:t>2014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1" dirty="0" err="1">
                          <a:solidFill>
                            <a:srgbClr val="2A8135"/>
                          </a:solidFill>
                        </a:rPr>
                        <a:t>Bromus</a:t>
                      </a:r>
                      <a:endParaRPr lang="en-US" sz="1600" i="1" dirty="0">
                        <a:solidFill>
                          <a:srgbClr val="2A8135"/>
                        </a:solidFill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A8135"/>
                          </a:solidFill>
                          <a:effectLst/>
                          <a:latin typeface="Times New Roman"/>
                        </a:rPr>
                        <a:t>Paraguay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564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A8135"/>
                          </a:solidFill>
                          <a:effectLst/>
                          <a:latin typeface="Times New Roman"/>
                        </a:rPr>
                        <a:t>P29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A8135"/>
                          </a:solidFill>
                          <a:effectLst/>
                          <a:latin typeface="Times New Roman"/>
                        </a:rPr>
                        <a:t>2014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1" dirty="0" err="1">
                          <a:solidFill>
                            <a:srgbClr val="2A8135"/>
                          </a:solidFill>
                        </a:rPr>
                        <a:t>Bromus</a:t>
                      </a:r>
                      <a:endParaRPr lang="en-US" sz="1600" i="1" dirty="0">
                        <a:solidFill>
                          <a:srgbClr val="2A8135"/>
                        </a:solidFill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A8135"/>
                          </a:solidFill>
                          <a:effectLst/>
                          <a:latin typeface="Times New Roman"/>
                        </a:rPr>
                        <a:t>Paraguay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56444"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7377B"/>
                          </a:solidFill>
                          <a:effectLst/>
                          <a:latin typeface="Times New Roman"/>
                        </a:rPr>
                        <a:t>B51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>
                          <a:solidFill>
                            <a:srgbClr val="27377B"/>
                          </a:solidFill>
                          <a:effectLst/>
                          <a:latin typeface="Times New Roman"/>
                        </a:rPr>
                        <a:t>2012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600" i="1" dirty="0" err="1">
                          <a:solidFill>
                            <a:srgbClr val="27377B"/>
                          </a:solidFill>
                        </a:rPr>
                        <a:t>Eleusine</a:t>
                      </a:r>
                      <a:endParaRPr lang="en-US" sz="1600" dirty="0">
                        <a:solidFill>
                          <a:srgbClr val="27377B"/>
                        </a:solidFill>
                      </a:endParaRP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600" b="0" i="0" u="none" strike="noStrike" dirty="0" err="1">
                          <a:solidFill>
                            <a:srgbClr val="27377B"/>
                          </a:solidFill>
                          <a:effectLst/>
                          <a:latin typeface="Times New Roman"/>
                        </a:rPr>
                        <a:t>Quirusillas</a:t>
                      </a:r>
                      <a:r>
                        <a:rPr lang="en-US" sz="1600" b="0" i="0" u="none" strike="noStrike" dirty="0">
                          <a:solidFill>
                            <a:srgbClr val="27377B"/>
                          </a:solidFill>
                          <a:effectLst/>
                          <a:latin typeface="Times New Roman"/>
                        </a:rPr>
                        <a:t>, Bolivia</a:t>
                      </a:r>
                    </a:p>
                  </a:txBody>
                  <a:tcPr marL="12700" marR="12700" marT="1270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</a:tbl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86FFA-6B8F-6844-B24E-EB860EB0BCD9}" type="slidenum">
              <a:rPr lang="en-US" smtClean="0"/>
              <a:t>37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678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shot 2018-01-09 17.41.13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3758" y="916275"/>
            <a:ext cx="4248242" cy="537845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41637"/>
          </a:xfrm>
        </p:spPr>
        <p:txBody>
          <a:bodyPr>
            <a:normAutofit/>
          </a:bodyPr>
          <a:lstStyle/>
          <a:p>
            <a:r>
              <a:rPr lang="en-US" sz="3200" dirty="0"/>
              <a:t>Read depths to infer </a:t>
            </a:r>
            <a:r>
              <a:rPr lang="en-US" sz="3200" i="1" dirty="0"/>
              <a:t>copy number variation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6419758" y="6356350"/>
            <a:ext cx="2133600" cy="365125"/>
          </a:xfrm>
        </p:spPr>
        <p:txBody>
          <a:bodyPr/>
          <a:lstStyle/>
          <a:p>
            <a:fld id="{EAB4999F-CC5F-914B-9869-B9B0A7479DAE}" type="slidenum">
              <a:rPr lang="en-US" smtClean="0"/>
              <a:t>38</a:t>
            </a:fld>
            <a:endParaRPr lang="en-US"/>
          </a:p>
        </p:txBody>
      </p:sp>
      <p:sp>
        <p:nvSpPr>
          <p:cNvPr id="7" name="Oval 6"/>
          <p:cNvSpPr/>
          <p:nvPr/>
        </p:nvSpPr>
        <p:spPr>
          <a:xfrm>
            <a:off x="397669" y="3694060"/>
            <a:ext cx="1641514" cy="1688748"/>
          </a:xfrm>
          <a:prstGeom prst="ellipse">
            <a:avLst/>
          </a:prstGeom>
          <a:solidFill>
            <a:srgbClr val="FFFF00">
              <a:alpha val="20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/>
          <p:cNvSpPr txBox="1"/>
          <p:nvPr/>
        </p:nvSpPr>
        <p:spPr>
          <a:xfrm>
            <a:off x="2447879" y="4282967"/>
            <a:ext cx="2310806" cy="120032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US" i="1" dirty="0"/>
              <a:t>Simply consider:</a:t>
            </a:r>
          </a:p>
          <a:p>
            <a:r>
              <a:rPr lang="en-US" dirty="0">
                <a:solidFill>
                  <a:srgbClr val="FF0000"/>
                </a:solidFill>
              </a:rPr>
              <a:t>red: two copies in T25</a:t>
            </a:r>
          </a:p>
          <a:p>
            <a:r>
              <a:rPr lang="en-US" dirty="0">
                <a:solidFill>
                  <a:srgbClr val="008000"/>
                </a:solidFill>
              </a:rPr>
              <a:t>green: conserved</a:t>
            </a:r>
          </a:p>
          <a:p>
            <a:r>
              <a:rPr lang="en-US" dirty="0">
                <a:solidFill>
                  <a:srgbClr val="0000FF"/>
                </a:solidFill>
              </a:rPr>
              <a:t>blue: no copies in T25</a:t>
            </a:r>
          </a:p>
        </p:txBody>
      </p:sp>
      <p:pic>
        <p:nvPicPr>
          <p:cNvPr id="16" name="Picture 15" descr="Screenshot 2018-01-09 17.41.37.png">
            <a:extLst>
              <a:ext uri="{FF2B5EF4-FFF2-40B4-BE49-F238E27FC236}">
                <a16:creationId xmlns:a16="http://schemas.microsoft.com/office/drawing/2014/main" id="{B9D9C3C9-D9BC-5A46-80A8-58DC2B606B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89733" y="916275"/>
            <a:ext cx="4022883" cy="5417406"/>
          </a:xfrm>
          <a:prstGeom prst="rect">
            <a:avLst/>
          </a:prstGeom>
        </p:spPr>
      </p:pic>
      <p:sp>
        <p:nvSpPr>
          <p:cNvPr id="17" name="Oval 16">
            <a:extLst>
              <a:ext uri="{FF2B5EF4-FFF2-40B4-BE49-F238E27FC236}">
                <a16:creationId xmlns:a16="http://schemas.microsoft.com/office/drawing/2014/main" id="{12388A04-28B9-074E-AD3E-173B74499AFD}"/>
              </a:ext>
            </a:extLst>
          </p:cNvPr>
          <p:cNvSpPr/>
          <p:nvPr/>
        </p:nvSpPr>
        <p:spPr>
          <a:xfrm>
            <a:off x="4720851" y="3658754"/>
            <a:ext cx="1742842" cy="1756298"/>
          </a:xfrm>
          <a:prstGeom prst="ellipse">
            <a:avLst/>
          </a:prstGeom>
          <a:solidFill>
            <a:srgbClr val="FFFF00">
              <a:alpha val="20000"/>
            </a:srgbClr>
          </a:solidFill>
          <a:ln>
            <a:solidFill>
              <a:schemeClr val="accent6">
                <a:lumMod val="75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6955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18" grpId="0" animBg="1"/>
      <p:bldP spid="17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650795"/>
          </a:xfrm>
        </p:spPr>
        <p:txBody>
          <a:bodyPr>
            <a:normAutofit/>
          </a:bodyPr>
          <a:lstStyle/>
          <a:p>
            <a:r>
              <a:rPr lang="en-US" sz="3200" i="1" dirty="0"/>
              <a:t>CHEF</a:t>
            </a:r>
            <a:r>
              <a:rPr lang="en-US" sz="3200" dirty="0"/>
              <a:t> gel to separate chromosome-sized DNA</a:t>
            </a:r>
          </a:p>
        </p:txBody>
      </p:sp>
      <p:pic>
        <p:nvPicPr>
          <p:cNvPr id="4" name="Picture 3" descr="Screenshot 2018-01-08 17.44.4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106" y="1324320"/>
            <a:ext cx="3330687" cy="4403909"/>
          </a:xfrm>
          <a:prstGeom prst="rect">
            <a:avLst/>
          </a:prstGeom>
        </p:spPr>
      </p:pic>
      <p:grpSp>
        <p:nvGrpSpPr>
          <p:cNvPr id="8" name="Group 7"/>
          <p:cNvGrpSpPr/>
          <p:nvPr/>
        </p:nvGrpSpPr>
        <p:grpSpPr>
          <a:xfrm>
            <a:off x="3977485" y="1324320"/>
            <a:ext cx="4978516" cy="3630251"/>
            <a:chOff x="4506860" y="1204895"/>
            <a:chExt cx="4348819" cy="2841341"/>
          </a:xfrm>
        </p:grpSpPr>
        <p:pic>
          <p:nvPicPr>
            <p:cNvPr id="5" name="Picture 4" descr="Fig4.T25.sv.pdf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506860" y="1204895"/>
              <a:ext cx="2209932" cy="2841341"/>
            </a:xfrm>
            <a:prstGeom prst="rect">
              <a:avLst/>
            </a:prstGeom>
          </p:spPr>
        </p:pic>
        <p:pic>
          <p:nvPicPr>
            <p:cNvPr id="6" name="Picture 5" descr="Fig4.P3.sv.pdf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790445" y="1204895"/>
              <a:ext cx="2065234" cy="2841341"/>
            </a:xfrm>
            <a:prstGeom prst="rect">
              <a:avLst/>
            </a:prstGeom>
          </p:spPr>
        </p:pic>
      </p:grpSp>
      <p:sp>
        <p:nvSpPr>
          <p:cNvPr id="9" name="TextBox 8"/>
          <p:cNvSpPr txBox="1"/>
          <p:nvPr/>
        </p:nvSpPr>
        <p:spPr>
          <a:xfrm>
            <a:off x="373414" y="5728229"/>
            <a:ext cx="475503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T25 has no mini-chromosomes</a:t>
            </a:r>
          </a:p>
          <a:p>
            <a:r>
              <a:rPr lang="en-US" sz="2800" dirty="0"/>
              <a:t>B71 has one and P3 has two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886FFA-6B8F-6844-B24E-EB860EB0BCD9}" type="slidenum">
              <a:rPr lang="en-US" smtClean="0"/>
              <a:t>39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444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8F32F-2975-5449-AE2B-FC614BA119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/>
              <a:t>Contig polishing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F418F0E-B9FA-3F4C-A0AB-3DB957138C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91FD3502-5B75-3545-A0AE-D63C4806BF99}"/>
              </a:ext>
            </a:extLst>
          </p:cNvPr>
          <p:cNvGraphicFramePr>
            <a:graphicFrameLocks noGrp="1"/>
          </p:cNvGraphicFramePr>
          <p:nvPr/>
        </p:nvGraphicFramePr>
        <p:xfrm>
          <a:off x="276102" y="1538679"/>
          <a:ext cx="8591795" cy="2851275"/>
        </p:xfrm>
        <a:graphic>
          <a:graphicData uri="http://schemas.openxmlformats.org/drawingml/2006/table">
            <a:tbl>
              <a:tblPr/>
              <a:tblGrid>
                <a:gridCol w="1916589">
                  <a:extLst>
                    <a:ext uri="{9D8B030D-6E8A-4147-A177-3AD203B41FA5}">
                      <a16:colId xmlns:a16="http://schemas.microsoft.com/office/drawing/2014/main" val="2185940590"/>
                    </a:ext>
                  </a:extLst>
                </a:gridCol>
                <a:gridCol w="6675206">
                  <a:extLst>
                    <a:ext uri="{9D8B030D-6E8A-4147-A177-3AD203B41FA5}">
                      <a16:colId xmlns:a16="http://schemas.microsoft.com/office/drawing/2014/main" val="2514237408"/>
                    </a:ext>
                  </a:extLst>
                </a:gridCol>
              </a:tblGrid>
              <a:tr h="502364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Software</a:t>
                      </a:r>
                    </a:p>
                  </a:txBody>
                  <a:tcPr marR="10123" marT="10123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Description</a:t>
                      </a:r>
                    </a:p>
                  </a:txBody>
                  <a:tcPr marR="10123" marT="10123" marB="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64449298"/>
                  </a:ext>
                </a:extLst>
              </a:tr>
              <a:tr h="1181214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Arrow</a:t>
                      </a:r>
                    </a:p>
                  </a:txBody>
                  <a:tcPr marR="10123" marT="80980" marB="8098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Assembly error correction with </a:t>
                      </a:r>
                      <a:r>
                        <a:rPr lang="en-US" sz="28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PacBio</a:t>
                      </a:r>
                      <a:r>
                        <a:rPr lang="en-US" sz="28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 long-read alignments</a:t>
                      </a:r>
                    </a:p>
                  </a:txBody>
                  <a:tcPr marR="10123" marT="80980" marB="8098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90611876"/>
                  </a:ext>
                </a:extLst>
              </a:tr>
              <a:tr h="1167697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Nanopolish</a:t>
                      </a:r>
                      <a:endParaRPr lang="en-US" sz="2800" b="0" i="0" u="none" strike="noStrike" dirty="0">
                        <a:solidFill>
                          <a:srgbClr val="333333"/>
                        </a:solidFill>
                        <a:effectLst/>
                        <a:latin typeface="Calibri Light" panose="020F0302020204030204" pitchFamily="34" charset="0"/>
                        <a:cs typeface="Calibri Light" panose="020F0302020204030204" pitchFamily="34" charset="0"/>
                      </a:endParaRPr>
                    </a:p>
                  </a:txBody>
                  <a:tcPr marR="10123" marT="80980" marB="8098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Assembly error correction using voltage (raw) </a:t>
                      </a:r>
                      <a:r>
                        <a:rPr lang="en-US" sz="2800" b="0" i="0" u="none" strike="noStrike" dirty="0">
                          <a:solidFill>
                            <a:srgbClr val="FF0000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Nanopore</a:t>
                      </a:r>
                      <a:r>
                        <a:rPr lang="en-US" sz="28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 data</a:t>
                      </a:r>
                    </a:p>
                  </a:txBody>
                  <a:tcPr marR="10123" marT="80980" marB="8098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101454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EE63438E-38C1-B042-BB04-A7C22142721A}"/>
              </a:ext>
            </a:extLst>
          </p:cNvPr>
          <p:cNvGraphicFramePr>
            <a:graphicFrameLocks noGrp="1"/>
          </p:cNvGraphicFramePr>
          <p:nvPr/>
        </p:nvGraphicFramePr>
        <p:xfrm>
          <a:off x="276101" y="5014417"/>
          <a:ext cx="8591795" cy="609807"/>
        </p:xfrm>
        <a:graphic>
          <a:graphicData uri="http://schemas.openxmlformats.org/drawingml/2006/table">
            <a:tbl>
              <a:tblPr/>
              <a:tblGrid>
                <a:gridCol w="1916589">
                  <a:extLst>
                    <a:ext uri="{9D8B030D-6E8A-4147-A177-3AD203B41FA5}">
                      <a16:colId xmlns:a16="http://schemas.microsoft.com/office/drawing/2014/main" val="345666448"/>
                    </a:ext>
                  </a:extLst>
                </a:gridCol>
                <a:gridCol w="6675206">
                  <a:extLst>
                    <a:ext uri="{9D8B030D-6E8A-4147-A177-3AD203B41FA5}">
                      <a16:colId xmlns:a16="http://schemas.microsoft.com/office/drawing/2014/main" val="2862623483"/>
                    </a:ext>
                  </a:extLst>
                </a:gridCol>
              </a:tblGrid>
              <a:tr h="609807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Pilon</a:t>
                      </a:r>
                    </a:p>
                  </a:txBody>
                  <a:tcPr marR="10123" marT="80980" marB="8098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333333"/>
                          </a:solidFill>
                          <a:effectLst/>
                          <a:latin typeface="Calibri Light" panose="020F0302020204030204" pitchFamily="34" charset="0"/>
                          <a:cs typeface="Calibri Light" panose="020F0302020204030204" pitchFamily="34" charset="0"/>
                        </a:rPr>
                        <a:t>Assembly error correction using Illumina data</a:t>
                      </a:r>
                    </a:p>
                  </a:txBody>
                  <a:tcPr marR="10123" marT="80980" marB="80980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79819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2712737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402695"/>
          </a:xfrm>
        </p:spPr>
        <p:txBody>
          <a:bodyPr>
            <a:noAutofit/>
          </a:bodyPr>
          <a:lstStyle/>
          <a:p>
            <a:r>
              <a:rPr lang="en-US" sz="2800" dirty="0"/>
              <a:t>Additional References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982134"/>
            <a:ext cx="8229600" cy="54694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 err="1"/>
              <a:t>Pinkel</a:t>
            </a:r>
            <a:r>
              <a:rPr lang="en-US" sz="2400" dirty="0"/>
              <a:t>, D. &amp; Albertson, D. G. Comparative genomic hybridization. </a:t>
            </a:r>
            <a:r>
              <a:rPr lang="en-US" sz="2400" dirty="0" err="1"/>
              <a:t>Annu</a:t>
            </a:r>
            <a:r>
              <a:rPr lang="en-US" sz="2400" dirty="0"/>
              <a:t>. Rev. Genomics Hum. Genet. 6, 331–354 (2005).</a:t>
            </a:r>
          </a:p>
          <a:p>
            <a:pPr marL="0" indent="0">
              <a:buNone/>
            </a:pPr>
            <a:r>
              <a:rPr lang="en-US" sz="2400" dirty="0"/>
              <a:t>Miller, W., </a:t>
            </a:r>
            <a:r>
              <a:rPr lang="en-US" sz="2400" dirty="0" err="1"/>
              <a:t>Makova</a:t>
            </a:r>
            <a:r>
              <a:rPr lang="en-US" sz="2400" dirty="0"/>
              <a:t>, K. D., </a:t>
            </a:r>
            <a:r>
              <a:rPr lang="en-US" sz="2400" dirty="0" err="1"/>
              <a:t>Nekrutenko</a:t>
            </a:r>
            <a:r>
              <a:rPr lang="en-US" sz="2400" dirty="0"/>
              <a:t>, A. &amp; </a:t>
            </a:r>
            <a:r>
              <a:rPr lang="en-US" sz="2400" dirty="0" err="1"/>
              <a:t>Hardison</a:t>
            </a:r>
            <a:r>
              <a:rPr lang="en-US" sz="2400" dirty="0"/>
              <a:t>, R. C. Comparative genomics. </a:t>
            </a:r>
            <a:r>
              <a:rPr lang="en-US" sz="2400" dirty="0" err="1"/>
              <a:t>Annu</a:t>
            </a:r>
            <a:r>
              <a:rPr lang="en-US" sz="2400" dirty="0"/>
              <a:t>. Rev. Genomics Hum. Genet. 5, 15–56 (2004).</a:t>
            </a:r>
          </a:p>
          <a:p>
            <a:pPr marL="0" indent="0">
              <a:buNone/>
            </a:pPr>
            <a:r>
              <a:rPr lang="en-US" sz="2400" dirty="0" err="1"/>
              <a:t>Korbel</a:t>
            </a:r>
            <a:r>
              <a:rPr lang="en-US" sz="2400" dirty="0"/>
              <a:t>, J. O. et al. Paired-end mapping reveals extensive structural variation in the human genome. Science 318, 420–426 (2007).</a:t>
            </a:r>
          </a:p>
          <a:p>
            <a:pPr marL="0" indent="0">
              <a:buNone/>
            </a:pPr>
            <a:r>
              <a:rPr lang="en-US" sz="2400" dirty="0"/>
              <a:t>Armstrong, J., </a:t>
            </a:r>
            <a:r>
              <a:rPr lang="en-US" sz="2400" dirty="0" err="1"/>
              <a:t>Fiddes</a:t>
            </a:r>
            <a:r>
              <a:rPr lang="en-US" sz="2400" dirty="0"/>
              <a:t>, I. T., </a:t>
            </a:r>
            <a:r>
              <a:rPr lang="en-US" sz="2400" dirty="0" err="1"/>
              <a:t>Diekhans</a:t>
            </a:r>
            <a:r>
              <a:rPr lang="en-US" sz="2400" dirty="0"/>
              <a:t>, M. &amp; Paten, B. Whole-Genome Alignment and Comparative Annotation. </a:t>
            </a:r>
            <a:r>
              <a:rPr lang="en-US" sz="2400" dirty="0" err="1"/>
              <a:t>Annu</a:t>
            </a:r>
            <a:r>
              <a:rPr lang="en-US" sz="2400" dirty="0"/>
              <a:t> Rev </a:t>
            </a:r>
            <a:r>
              <a:rPr lang="en-US" sz="2400" dirty="0" err="1"/>
              <a:t>Anim</a:t>
            </a:r>
            <a:r>
              <a:rPr lang="en-US" sz="2400" dirty="0"/>
              <a:t> </a:t>
            </a:r>
            <a:r>
              <a:rPr lang="en-US" sz="2400" dirty="0" err="1"/>
              <a:t>Biosci</a:t>
            </a:r>
            <a:r>
              <a:rPr lang="en-US" sz="2400" dirty="0"/>
              <a:t> (2018). doi:10.1146/annurev-animal-020518-115005</a:t>
            </a:r>
          </a:p>
          <a:p>
            <a:pPr marL="0" indent="0">
              <a:buNone/>
            </a:pPr>
            <a:r>
              <a:rPr lang="en-US" sz="2400" dirty="0" err="1"/>
              <a:t>Kronenberg</a:t>
            </a:r>
            <a:r>
              <a:rPr lang="en-US" sz="2400" dirty="0"/>
              <a:t>, Z. N. et al. High-resolution comparative analysis of great ape genomes. Science 360, (2018).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3D29D-7BCB-D44A-AF50-F9724B3363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886444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C19A96-04A3-12F6-DA4E-1DF8EE0D556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372932" y="2295661"/>
            <a:ext cx="4749085" cy="621406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sz="4800" dirty="0">
                <a:hlinkClick r:id="rId2"/>
              </a:rPr>
              <a:t>Tool collection</a:t>
            </a:r>
            <a:endParaRPr lang="en-US" sz="4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63215C-C73B-D659-4525-F7B8BEE903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324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718A88-CDB8-C64B-94F8-0C852DD574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991454"/>
          </a:xfrm>
        </p:spPr>
        <p:txBody>
          <a:bodyPr>
            <a:normAutofit/>
          </a:bodyPr>
          <a:lstStyle/>
          <a:p>
            <a:r>
              <a:rPr lang="en-US" sz="3200" dirty="0"/>
              <a:t>Assembly meets long HiFi PacBio reads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A73ABBE-5C63-E546-A251-3B67262BF9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5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82E9617-4795-CD4F-AE0D-1D90E2A4FEC3}"/>
              </a:ext>
            </a:extLst>
          </p:cNvPr>
          <p:cNvSpPr txBox="1"/>
          <p:nvPr/>
        </p:nvSpPr>
        <p:spPr>
          <a:xfrm>
            <a:off x="3796487" y="2718132"/>
            <a:ext cx="4890313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 err="1"/>
              <a:t>hifiasm</a:t>
            </a:r>
            <a:r>
              <a:rPr lang="en-US" sz="3200" dirty="0"/>
              <a:t>: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High-contiguity assembly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3200" dirty="0"/>
              <a:t>fast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8E87A53-8B16-0945-A557-843612C18D99}"/>
              </a:ext>
            </a:extLst>
          </p:cNvPr>
          <p:cNvSpPr txBox="1"/>
          <p:nvPr/>
        </p:nvSpPr>
        <p:spPr>
          <a:xfrm>
            <a:off x="4569293" y="5739833"/>
            <a:ext cx="37929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https://</a:t>
            </a:r>
            <a:r>
              <a:rPr lang="en-US" dirty="0" err="1"/>
              <a:t>github.com</a:t>
            </a:r>
            <a:r>
              <a:rPr lang="en-US" dirty="0"/>
              <a:t>/chhylp123/</a:t>
            </a:r>
            <a:r>
              <a:rPr lang="en-US" dirty="0" err="1"/>
              <a:t>hifiasm</a:t>
            </a:r>
            <a:endParaRPr lang="en-US" dirty="0"/>
          </a:p>
        </p:txBody>
      </p:sp>
      <p:pic>
        <p:nvPicPr>
          <p:cNvPr id="10" name="Picture 4" descr="Diagram&#10;&#10;Description automatically generated">
            <a:extLst>
              <a:ext uri="{FF2B5EF4-FFF2-40B4-BE49-F238E27FC236}">
                <a16:creationId xmlns:a16="http://schemas.microsoft.com/office/drawing/2014/main" id="{D39E8A09-D187-0442-AE9C-CCE901F345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2757" y="1386777"/>
            <a:ext cx="3066414" cy="5196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57279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739093"/>
          </a:xfrm>
        </p:spPr>
        <p:txBody>
          <a:bodyPr>
            <a:normAutofit/>
          </a:bodyPr>
          <a:lstStyle/>
          <a:p>
            <a:r>
              <a:rPr lang="en-US" sz="3200" dirty="0"/>
              <a:t>Gene annotation: </a:t>
            </a:r>
            <a:r>
              <a:rPr lang="en-US" sz="3200" i="1" dirty="0"/>
              <a:t>ab initio </a:t>
            </a:r>
            <a:r>
              <a:rPr lang="en-US" sz="3200" dirty="0"/>
              <a:t>prediction + evidence</a:t>
            </a:r>
          </a:p>
        </p:txBody>
      </p:sp>
      <p:pic>
        <p:nvPicPr>
          <p:cNvPr id="5" name="Picture 4" descr="Screenshot 2019-04-01 17.42.2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817" y="1521125"/>
            <a:ext cx="8954508" cy="4821186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17938" y="6447515"/>
            <a:ext cx="296036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Nature Reviews Genetics 13:329–342 (2012)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149273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 rot="10800000">
            <a:off x="932417" y="437978"/>
            <a:ext cx="492443" cy="2523509"/>
          </a:xfrm>
          <a:prstGeom prst="rect">
            <a:avLst/>
          </a:prstGeom>
          <a:solidFill>
            <a:schemeClr val="bg1">
              <a:lumMod val="7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eaVert"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Phase - I</a:t>
            </a:r>
          </a:p>
        </p:txBody>
      </p:sp>
      <p:sp>
        <p:nvSpPr>
          <p:cNvPr id="8" name="TextBox 7"/>
          <p:cNvSpPr txBox="1"/>
          <p:nvPr/>
        </p:nvSpPr>
        <p:spPr>
          <a:xfrm rot="10800000">
            <a:off x="932417" y="3513389"/>
            <a:ext cx="492443" cy="3002224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  <a:effectLst/>
        </p:spPr>
        <p:style>
          <a:lnRef idx="3">
            <a:schemeClr val="lt1"/>
          </a:lnRef>
          <a:fillRef idx="1">
            <a:schemeClr val="dk1"/>
          </a:fillRef>
          <a:effectRef idx="1">
            <a:schemeClr val="dk1"/>
          </a:effectRef>
          <a:fontRef idx="minor">
            <a:schemeClr val="lt1"/>
          </a:fontRef>
        </p:style>
        <p:txBody>
          <a:bodyPr vert="eaVert" wrap="square" rtlCol="0">
            <a:spAutoFit/>
          </a:bodyPr>
          <a:lstStyle/>
          <a:p>
            <a:pPr algn="ctr"/>
            <a:r>
              <a:rPr lang="en-US" sz="2000" b="1" dirty="0">
                <a:solidFill>
                  <a:schemeClr val="accent1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Phase - II</a:t>
            </a:r>
          </a:p>
        </p:txBody>
      </p:sp>
      <p:sp>
        <p:nvSpPr>
          <p:cNvPr id="9" name="Rectangle 8"/>
          <p:cNvSpPr/>
          <p:nvPr/>
        </p:nvSpPr>
        <p:spPr>
          <a:xfrm>
            <a:off x="2977804" y="1975159"/>
            <a:ext cx="1498073" cy="457200"/>
          </a:xfrm>
          <a:prstGeom prst="rect">
            <a:avLst/>
          </a:prstGeom>
          <a:noFill/>
          <a:ln>
            <a:noFill/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r>
              <a:rPr lang="en-US" sz="1400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Illumina (90X)</a:t>
            </a:r>
          </a:p>
          <a:p>
            <a:r>
              <a:rPr lang="en-US" sz="1400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polishing</a:t>
            </a:r>
          </a:p>
        </p:txBody>
      </p:sp>
      <p:sp>
        <p:nvSpPr>
          <p:cNvPr id="12" name="Rectangle 11"/>
          <p:cNvSpPr/>
          <p:nvPr/>
        </p:nvSpPr>
        <p:spPr>
          <a:xfrm>
            <a:off x="1574466" y="432310"/>
            <a:ext cx="2446867" cy="457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Nanopore long reads (90X)</a:t>
            </a:r>
          </a:p>
        </p:txBody>
      </p:sp>
      <p:sp>
        <p:nvSpPr>
          <p:cNvPr id="13" name="Rectangle 12"/>
          <p:cNvSpPr/>
          <p:nvPr/>
        </p:nvSpPr>
        <p:spPr>
          <a:xfrm>
            <a:off x="1574466" y="3560209"/>
            <a:ext cx="2446867" cy="457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 err="1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BioNano</a:t>
            </a:r>
            <a:r>
              <a:rPr lang="en-US" sz="1400" b="1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map</a:t>
            </a:r>
          </a:p>
        </p:txBody>
      </p:sp>
      <p:sp>
        <p:nvSpPr>
          <p:cNvPr id="14" name="Rectangle 13"/>
          <p:cNvSpPr/>
          <p:nvPr/>
        </p:nvSpPr>
        <p:spPr>
          <a:xfrm>
            <a:off x="1574466" y="4677947"/>
            <a:ext cx="2446868" cy="4571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scaffolds + contigs</a:t>
            </a:r>
          </a:p>
        </p:txBody>
      </p:sp>
      <p:sp>
        <p:nvSpPr>
          <p:cNvPr id="16" name="Rectangle 15"/>
          <p:cNvSpPr/>
          <p:nvPr/>
        </p:nvSpPr>
        <p:spPr>
          <a:xfrm>
            <a:off x="4378137" y="3581473"/>
            <a:ext cx="2146411" cy="443753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GBS of DH lines</a:t>
            </a:r>
          </a:p>
        </p:txBody>
      </p:sp>
      <p:sp>
        <p:nvSpPr>
          <p:cNvPr id="25" name="Rectangle 24"/>
          <p:cNvSpPr/>
          <p:nvPr/>
        </p:nvSpPr>
        <p:spPr>
          <a:xfrm>
            <a:off x="1574466" y="1458396"/>
            <a:ext cx="2446867" cy="457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 err="1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Canu</a:t>
            </a:r>
            <a:r>
              <a:rPr lang="en-US" sz="1400" b="1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b="1" dirty="0" err="1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asm</a:t>
            </a:r>
            <a:r>
              <a:rPr lang="en-US" sz="1400" b="1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, </a:t>
            </a:r>
            <a:r>
              <a:rPr lang="en-US" sz="1400" b="1" dirty="0" err="1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Nanopolish</a:t>
            </a:r>
            <a:endParaRPr lang="en-US" sz="1400" b="1" dirty="0">
              <a:solidFill>
                <a:srgbClr val="000000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26" name="Down Arrow 25"/>
          <p:cNvSpPr/>
          <p:nvPr/>
        </p:nvSpPr>
        <p:spPr>
          <a:xfrm>
            <a:off x="2601825" y="964426"/>
            <a:ext cx="392758" cy="470811"/>
          </a:xfrm>
          <a:prstGeom prst="downArrow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ectangle 33"/>
          <p:cNvSpPr/>
          <p:nvPr/>
        </p:nvSpPr>
        <p:spPr>
          <a:xfrm>
            <a:off x="1574466" y="2504288"/>
            <a:ext cx="2446867" cy="457200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Polished contigs</a:t>
            </a:r>
          </a:p>
        </p:txBody>
      </p:sp>
      <p:sp>
        <p:nvSpPr>
          <p:cNvPr id="40" name="Rectangle 39"/>
          <p:cNvSpPr/>
          <p:nvPr/>
        </p:nvSpPr>
        <p:spPr>
          <a:xfrm>
            <a:off x="4378137" y="4678513"/>
            <a:ext cx="2146411" cy="4573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Genetic map</a:t>
            </a:r>
          </a:p>
        </p:txBody>
      </p:sp>
      <p:sp>
        <p:nvSpPr>
          <p:cNvPr id="42" name="Down Arrow 41"/>
          <p:cNvSpPr/>
          <p:nvPr/>
        </p:nvSpPr>
        <p:spPr>
          <a:xfrm>
            <a:off x="2601825" y="4109876"/>
            <a:ext cx="392758" cy="470811"/>
          </a:xfrm>
          <a:prstGeom prst="downArrow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Down Arrow 42"/>
          <p:cNvSpPr/>
          <p:nvPr/>
        </p:nvSpPr>
        <p:spPr>
          <a:xfrm>
            <a:off x="5254963" y="4144576"/>
            <a:ext cx="392758" cy="470811"/>
          </a:xfrm>
          <a:prstGeom prst="downArrow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/>
          <p:cNvSpPr txBox="1"/>
          <p:nvPr/>
        </p:nvSpPr>
        <p:spPr>
          <a:xfrm>
            <a:off x="2994583" y="970656"/>
            <a:ext cx="62869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>
                <a:latin typeface="Helvetica" panose="020B0604020202020204" pitchFamily="34" charset="0"/>
                <a:cs typeface="Helvetica" panose="020B0604020202020204" pitchFamily="34" charset="0"/>
              </a:rPr>
              <a:t>canu</a:t>
            </a:r>
            <a:endParaRPr lang="en-US" sz="1600" dirty="0"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63" name="Down Arrow 62"/>
          <p:cNvSpPr/>
          <p:nvPr/>
        </p:nvSpPr>
        <p:spPr>
          <a:xfrm>
            <a:off x="2601825" y="1998300"/>
            <a:ext cx="392758" cy="470811"/>
          </a:xfrm>
          <a:prstGeom prst="downArrow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4" name="TextBox 63"/>
          <p:cNvSpPr txBox="1"/>
          <p:nvPr/>
        </p:nvSpPr>
        <p:spPr>
          <a:xfrm>
            <a:off x="2951357" y="4061751"/>
            <a:ext cx="88800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hybrid</a:t>
            </a:r>
          </a:p>
          <a:p>
            <a:r>
              <a:rPr lang="en-US" sz="1600" dirty="0">
                <a:latin typeface="Helvetica" panose="020B0604020202020204" pitchFamily="34" charset="0"/>
                <a:cs typeface="Helvetica" panose="020B0604020202020204" pitchFamily="34" charset="0"/>
              </a:rPr>
              <a:t>scaffold</a:t>
            </a:r>
          </a:p>
        </p:txBody>
      </p:sp>
      <p:sp>
        <p:nvSpPr>
          <p:cNvPr id="55" name="Down Arrow 54"/>
          <p:cNvSpPr/>
          <p:nvPr/>
        </p:nvSpPr>
        <p:spPr>
          <a:xfrm>
            <a:off x="5246394" y="5226692"/>
            <a:ext cx="409896" cy="457198"/>
          </a:xfrm>
          <a:prstGeom prst="downArrow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TextBox 64"/>
          <p:cNvSpPr txBox="1"/>
          <p:nvPr/>
        </p:nvSpPr>
        <p:spPr>
          <a:xfrm>
            <a:off x="5619369" y="5246412"/>
            <a:ext cx="1131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>
                <a:latin typeface="Helvetica" pitchFamily="2" charset="0"/>
                <a:cs typeface="Helvetica" panose="020B0604020202020204" pitchFamily="34" charset="0"/>
              </a:rPr>
              <a:t>ALLMAPS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AEA82905-68E5-D942-BA5A-4E83AC2D2546}"/>
              </a:ext>
            </a:extLst>
          </p:cNvPr>
          <p:cNvSpPr/>
          <p:nvPr/>
        </p:nvSpPr>
        <p:spPr>
          <a:xfrm>
            <a:off x="4275496" y="5791490"/>
            <a:ext cx="1147455" cy="4571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6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 </a:t>
            </a:r>
            <a:r>
              <a:rPr lang="en-US" sz="1400" b="1" dirty="0" err="1">
                <a:solidFill>
                  <a:schemeClr val="accent6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pseudochr</a:t>
            </a:r>
            <a:endParaRPr lang="en-US" sz="1400" b="1" dirty="0">
              <a:solidFill>
                <a:schemeClr val="accent6">
                  <a:lumMod val="50000"/>
                </a:schemeClr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49" name="Down Arrow 48">
            <a:extLst>
              <a:ext uri="{FF2B5EF4-FFF2-40B4-BE49-F238E27FC236}">
                <a16:creationId xmlns:a16="http://schemas.microsoft.com/office/drawing/2014/main" id="{6A80AAC8-0399-054F-B89F-8D798C12B528}"/>
              </a:ext>
            </a:extLst>
          </p:cNvPr>
          <p:cNvSpPr/>
          <p:nvPr/>
        </p:nvSpPr>
        <p:spPr>
          <a:xfrm>
            <a:off x="2517808" y="3025890"/>
            <a:ext cx="560793" cy="503939"/>
          </a:xfrm>
          <a:prstGeom prst="downArrow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7F8CF0-E9F6-AC4F-9C64-616BD481D3FA}"/>
              </a:ext>
            </a:extLst>
          </p:cNvPr>
          <p:cNvSpPr txBox="1"/>
          <p:nvPr/>
        </p:nvSpPr>
        <p:spPr>
          <a:xfrm>
            <a:off x="5650959" y="4172975"/>
            <a:ext cx="91563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>
                <a:latin typeface="Helvetica" pitchFamily="2" charset="0"/>
              </a:rPr>
              <a:t>mstmap</a:t>
            </a:r>
            <a:endParaRPr lang="en-US" sz="1600" dirty="0">
              <a:latin typeface="Helvetica" pitchFamily="2" charset="0"/>
            </a:endParaRPr>
          </a:p>
        </p:txBody>
      </p:sp>
      <p:cxnSp>
        <p:nvCxnSpPr>
          <p:cNvPr id="5" name="Elbow Connector 4">
            <a:extLst>
              <a:ext uri="{FF2B5EF4-FFF2-40B4-BE49-F238E27FC236}">
                <a16:creationId xmlns:a16="http://schemas.microsoft.com/office/drawing/2014/main" id="{84E4AEE7-18D2-D543-A0F3-11FC5716619E}"/>
              </a:ext>
            </a:extLst>
          </p:cNvPr>
          <p:cNvCxnSpPr>
            <a:cxnSpLocks/>
            <a:stCxn id="14" idx="2"/>
            <a:endCxn id="16" idx="1"/>
          </p:cNvCxnSpPr>
          <p:nvPr/>
        </p:nvCxnSpPr>
        <p:spPr>
          <a:xfrm rot="5400000" flipH="1" flipV="1">
            <a:off x="2922120" y="3679129"/>
            <a:ext cx="1331796" cy="1580237"/>
          </a:xfrm>
          <a:prstGeom prst="bentConnector4">
            <a:avLst>
              <a:gd name="adj1" fmla="val -6472"/>
              <a:gd name="adj2" fmla="val 88710"/>
            </a:avLst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52" name="Rectangle 51">
            <a:extLst>
              <a:ext uri="{FF2B5EF4-FFF2-40B4-BE49-F238E27FC236}">
                <a16:creationId xmlns:a16="http://schemas.microsoft.com/office/drawing/2014/main" id="{F3C47630-61E1-BD4F-B0E9-80A017E10E03}"/>
              </a:ext>
            </a:extLst>
          </p:cNvPr>
          <p:cNvSpPr/>
          <p:nvPr/>
        </p:nvSpPr>
        <p:spPr>
          <a:xfrm>
            <a:off x="5484445" y="5791490"/>
            <a:ext cx="1147455" cy="4571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rgbClr val="000000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scaffolds + contigs</a:t>
            </a:r>
          </a:p>
        </p:txBody>
      </p:sp>
      <p:sp>
        <p:nvSpPr>
          <p:cNvPr id="68" name="Title 67">
            <a:extLst>
              <a:ext uri="{FF2B5EF4-FFF2-40B4-BE49-F238E27FC236}">
                <a16:creationId xmlns:a16="http://schemas.microsoft.com/office/drawing/2014/main" id="{2E90040E-26CA-5A4F-B151-5024CF9B4E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78137" y="558491"/>
            <a:ext cx="4572000" cy="1000467"/>
          </a:xfrm>
        </p:spPr>
        <p:txBody>
          <a:bodyPr>
            <a:normAutofit fontScale="90000"/>
          </a:bodyPr>
          <a:lstStyle/>
          <a:p>
            <a:r>
              <a:rPr lang="en-US" sz="3200" b="1" i="0" dirty="0">
                <a:latin typeface="Calibri Light" panose="020F0302020204030204" pitchFamily="34" charset="0"/>
                <a:cs typeface="Calibri Light" panose="020F0302020204030204" pitchFamily="34" charset="0"/>
              </a:rPr>
              <a:t>Assembly</a:t>
            </a:r>
            <a:r>
              <a:rPr lang="en-US" sz="3200" b="1" i="0" baseline="0" dirty="0">
                <a:latin typeface="Calibri Light" panose="020F0302020204030204" pitchFamily="34" charset="0"/>
                <a:cs typeface="Calibri Light" panose="020F0302020204030204" pitchFamily="34" charset="0"/>
              </a:rPr>
              <a:t> strategy of a large maize genome</a:t>
            </a:r>
            <a:endParaRPr lang="en-US" sz="3200" b="1" i="0" dirty="0">
              <a:latin typeface="Calibri Light" panose="020F0302020204030204" pitchFamily="34" charset="0"/>
              <a:cs typeface="Calibri Light" panose="020F0302020204030204" pitchFamily="34" charset="0"/>
            </a:endParaRPr>
          </a:p>
        </p:txBody>
      </p:sp>
      <p:sp>
        <p:nvSpPr>
          <p:cNvPr id="71" name="Rectangle 70">
            <a:extLst>
              <a:ext uri="{FF2B5EF4-FFF2-40B4-BE49-F238E27FC236}">
                <a16:creationId xmlns:a16="http://schemas.microsoft.com/office/drawing/2014/main" id="{90089034-5A44-A342-90FA-B5DAE080868C}"/>
              </a:ext>
            </a:extLst>
          </p:cNvPr>
          <p:cNvSpPr/>
          <p:nvPr/>
        </p:nvSpPr>
        <p:spPr>
          <a:xfrm>
            <a:off x="4378137" y="2506639"/>
            <a:ext cx="867134" cy="457199"/>
          </a:xfrm>
          <a:prstGeom prst="rect">
            <a:avLst/>
          </a:prstGeom>
          <a:solidFill>
            <a:schemeClr val="accent5">
              <a:lumMod val="20000"/>
              <a:lumOff val="80000"/>
            </a:schemeClr>
          </a:solidFill>
          <a:ln>
            <a:solidFill>
              <a:schemeClr val="accent5">
                <a:lumMod val="40000"/>
                <a:lumOff val="60000"/>
              </a:schemeClr>
            </a:solidFill>
          </a:ln>
          <a:effectLst/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accent6">
                    <a:lumMod val="50000"/>
                  </a:schemeClr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Mt; Pt</a:t>
            </a:r>
          </a:p>
        </p:txBody>
      </p:sp>
      <p:cxnSp>
        <p:nvCxnSpPr>
          <p:cNvPr id="73" name="Straight Arrow Connector 72">
            <a:extLst>
              <a:ext uri="{FF2B5EF4-FFF2-40B4-BE49-F238E27FC236}">
                <a16:creationId xmlns:a16="http://schemas.microsoft.com/office/drawing/2014/main" id="{866B4EEB-A2BC-6C49-B430-F1D7C2A0ABFD}"/>
              </a:ext>
            </a:extLst>
          </p:cNvPr>
          <p:cNvCxnSpPr>
            <a:stCxn id="34" idx="3"/>
            <a:endCxn id="71" idx="1"/>
          </p:cNvCxnSpPr>
          <p:nvPr/>
        </p:nvCxnSpPr>
        <p:spPr>
          <a:xfrm>
            <a:off x="4021333" y="2732888"/>
            <a:ext cx="356804" cy="2351"/>
          </a:xfrm>
          <a:prstGeom prst="straightConnector1">
            <a:avLst/>
          </a:prstGeom>
          <a:ln w="38100">
            <a:solidFill>
              <a:schemeClr val="bg1">
                <a:lumMod val="75000"/>
              </a:schemeClr>
            </a:solidFill>
            <a:tailEnd type="triangle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84A88683-C42D-5D49-8FA7-6D43276D59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A039C4-C5F2-1743-BB7A-5D831266C61E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8495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18728"/>
            <a:ext cx="8229600" cy="835879"/>
          </a:xfrm>
        </p:spPr>
        <p:txBody>
          <a:bodyPr>
            <a:normAutofit/>
          </a:bodyPr>
          <a:lstStyle/>
          <a:p>
            <a:r>
              <a:rPr lang="en-US" sz="3200" dirty="0">
                <a:latin typeface="Arial"/>
                <a:cs typeface="Arial"/>
              </a:rPr>
              <a:t>Outline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2866" y="1199134"/>
            <a:ext cx="7344259" cy="4604258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/>
                <a:cs typeface="Arial"/>
              </a:rPr>
              <a:t>Introduction of comparative genomics and structural variation</a:t>
            </a:r>
          </a:p>
          <a:p>
            <a:r>
              <a:rPr lang="en-US" sz="2800" dirty="0">
                <a:latin typeface="Arial"/>
                <a:cs typeface="Arial"/>
              </a:rPr>
              <a:t>Approaches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latin typeface="Arial"/>
                <a:cs typeface="Arial"/>
              </a:rPr>
              <a:t>Comparative genome hybridization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latin typeface="Arial"/>
                <a:cs typeface="Arial"/>
              </a:rPr>
              <a:t>Paired-end reads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latin typeface="Arial"/>
                <a:cs typeface="Arial"/>
              </a:rPr>
              <a:t>Read depth</a:t>
            </a:r>
          </a:p>
          <a:p>
            <a:pPr marL="749300" indent="-400050">
              <a:buFont typeface="+mj-lt"/>
              <a:buAutoNum type="arabicPeriod"/>
            </a:pPr>
            <a:r>
              <a:rPr lang="en-US" sz="2800" dirty="0">
                <a:latin typeface="Arial"/>
                <a:cs typeface="Arial"/>
              </a:rPr>
              <a:t>Whole genome assembly</a:t>
            </a:r>
          </a:p>
          <a:p>
            <a:r>
              <a:rPr lang="en-US" sz="2800" dirty="0" err="1">
                <a:latin typeface="Arial"/>
                <a:cs typeface="Arial"/>
              </a:rPr>
              <a:t>Pangenomics</a:t>
            </a:r>
            <a:endParaRPr lang="en-US" sz="2800" dirty="0">
              <a:latin typeface="Arial"/>
              <a:cs typeface="Arial"/>
            </a:endParaRPr>
          </a:p>
          <a:p>
            <a:r>
              <a:rPr lang="en-US" sz="2800" dirty="0">
                <a:latin typeface="Arial"/>
                <a:cs typeface="Arial"/>
              </a:rPr>
              <a:t>Case study: CGRD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258E415-0CC5-FA4A-A72D-00AD83FB80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63828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57704"/>
            <a:ext cx="8229600" cy="1012297"/>
          </a:xfrm>
        </p:spPr>
        <p:txBody>
          <a:bodyPr>
            <a:normAutofit/>
          </a:bodyPr>
          <a:lstStyle/>
          <a:p>
            <a:r>
              <a:rPr lang="en-US" sz="3200" dirty="0"/>
              <a:t>Comparative genomics among genomes</a:t>
            </a:r>
          </a:p>
        </p:txBody>
      </p:sp>
      <p:sp>
        <p:nvSpPr>
          <p:cNvPr id="4" name="Content Placeholder 3"/>
          <p:cNvSpPr txBox="1">
            <a:spLocks noGrp="1"/>
          </p:cNvSpPr>
          <p:nvPr>
            <p:ph idx="1"/>
          </p:nvPr>
        </p:nvSpPr>
        <p:spPr>
          <a:xfrm>
            <a:off x="203200" y="2164028"/>
            <a:ext cx="8686800" cy="33670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Homologs: Genomic regions derived from a common ancestral gene.</a:t>
            </a:r>
          </a:p>
          <a:p>
            <a:r>
              <a:rPr lang="en-US" sz="2800" dirty="0" err="1"/>
              <a:t>Orthologs</a:t>
            </a:r>
            <a:r>
              <a:rPr lang="en-US" sz="2800" dirty="0"/>
              <a:t>: Homologs from the divergence of lineages.</a:t>
            </a:r>
          </a:p>
          <a:p>
            <a:r>
              <a:rPr lang="en-US" sz="2800" dirty="0" err="1"/>
              <a:t>Paralogs</a:t>
            </a:r>
            <a:r>
              <a:rPr lang="en-US" sz="2800" dirty="0"/>
              <a:t>: Homologs derived from their duplication within a lineage.</a:t>
            </a:r>
          </a:p>
          <a:p>
            <a:r>
              <a:rPr lang="en-US" sz="2800" dirty="0" err="1"/>
              <a:t>Homeologs</a:t>
            </a:r>
            <a:r>
              <a:rPr lang="en-US" sz="2800" dirty="0"/>
              <a:t>: The subset of </a:t>
            </a:r>
            <a:r>
              <a:rPr lang="en-US" sz="2800" dirty="0" err="1"/>
              <a:t>paralogs</a:t>
            </a:r>
            <a:r>
              <a:rPr lang="en-US" sz="2800" dirty="0"/>
              <a:t> created by WGD. (synonyms: </a:t>
            </a:r>
            <a:r>
              <a:rPr lang="en-US" sz="2800" dirty="0" err="1"/>
              <a:t>ohnolog</a:t>
            </a:r>
            <a:r>
              <a:rPr lang="en-US" sz="2800" dirty="0"/>
              <a:t>; </a:t>
            </a:r>
            <a:r>
              <a:rPr lang="en-US" sz="2800" dirty="0" err="1"/>
              <a:t>syntenic</a:t>
            </a:r>
            <a:r>
              <a:rPr lang="en-US" sz="2800" dirty="0"/>
              <a:t> </a:t>
            </a:r>
            <a:r>
              <a:rPr lang="en-US" sz="2800" dirty="0" err="1"/>
              <a:t>paralog</a:t>
            </a:r>
            <a:r>
              <a:rPr lang="en-US" sz="2800" dirty="0"/>
              <a:t>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03200" y="1287044"/>
            <a:ext cx="483618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Conservation and variability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754ED6-C8F0-1D48-A405-A12DD15FDC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DDD81B-B58F-F74A-B828-4E4CDAFF89E5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165287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15322</TotalTime>
  <Words>1339</Words>
  <Application>Microsoft Macintosh PowerPoint</Application>
  <PresentationFormat>On-screen Show (4:3)</PresentationFormat>
  <Paragraphs>343</Paragraphs>
  <Slides>41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41</vt:i4>
      </vt:variant>
    </vt:vector>
  </HeadingPairs>
  <TitlesOfParts>
    <vt:vector size="47" baseType="lpstr">
      <vt:lpstr>Arial</vt:lpstr>
      <vt:lpstr>Calibri</vt:lpstr>
      <vt:lpstr>Calibri Light</vt:lpstr>
      <vt:lpstr>Helvetica</vt:lpstr>
      <vt:lpstr>Times New Roman</vt:lpstr>
      <vt:lpstr>Office Theme</vt:lpstr>
      <vt:lpstr>Comparative genomics  Bioinformatics Applications (PLPTH813)</vt:lpstr>
      <vt:lpstr>Assembly statistics – N50</vt:lpstr>
      <vt:lpstr>Long-read assemblies</vt:lpstr>
      <vt:lpstr>Contig polishing</vt:lpstr>
      <vt:lpstr>Assembly meets long HiFi PacBio reads</vt:lpstr>
      <vt:lpstr>Gene annotation: ab initio prediction + evidence</vt:lpstr>
      <vt:lpstr>Assembly strategy of a large maize genome</vt:lpstr>
      <vt:lpstr>Outline</vt:lpstr>
      <vt:lpstr>Comparative genomics among genomes</vt:lpstr>
      <vt:lpstr>Synteny</vt:lpstr>
      <vt:lpstr>Intra-species genome rearrangements and structural variation (SV)</vt:lpstr>
      <vt:lpstr>Structure variation types within species</vt:lpstr>
      <vt:lpstr>Outline</vt:lpstr>
      <vt:lpstr>array Comparative Genomic Hybridization (aCGH)</vt:lpstr>
      <vt:lpstr>NGS provides information for the discovery of variants, including structural variation</vt:lpstr>
      <vt:lpstr>Variants in sequencing reads</vt:lpstr>
      <vt:lpstr>Paired-end reads to find "deletion" relative to the reference</vt:lpstr>
      <vt:lpstr>Split reads to find "exact deletion sequence"</vt:lpstr>
      <vt:lpstr>Paired-end reads to find "insertion" relative to the reference</vt:lpstr>
      <vt:lpstr>inversion</vt:lpstr>
      <vt:lpstr>Tandem duplication</vt:lpstr>
      <vt:lpstr>Translocation</vt:lpstr>
      <vt:lpstr>LUMPY: an integrative framework for SV discovery</vt:lpstr>
      <vt:lpstr>Read depths</vt:lpstr>
      <vt:lpstr>Read depths</vt:lpstr>
      <vt:lpstr>Comparative Genomic Read Depth (CGRD)</vt:lpstr>
      <vt:lpstr>Comparative Genomic Read Depths (CGRD)</vt:lpstr>
      <vt:lpstr>SyRI: finding genomic variation using whole-genome assemblies</vt:lpstr>
      <vt:lpstr>SyRI - algorithm</vt:lpstr>
      <vt:lpstr>Structure variation with SyRI</vt:lpstr>
      <vt:lpstr>Outline</vt:lpstr>
      <vt:lpstr>Issues associated with single reference genomes</vt:lpstr>
      <vt:lpstr>Pangenomics</vt:lpstr>
      <vt:lpstr>Construct a pangenome to facilitate genotyping</vt:lpstr>
      <vt:lpstr>Outline</vt:lpstr>
      <vt:lpstr>MoT B71 final assembly vs. MG8 (70-15, rice strain)</vt:lpstr>
      <vt:lpstr>Illumina sequencing of additional eight strains</vt:lpstr>
      <vt:lpstr>Read depths to infer copy number variation</vt:lpstr>
      <vt:lpstr>CHEF gel to separate chromosome-sized DNA</vt:lpstr>
      <vt:lpstr>Additional References</vt:lpstr>
      <vt:lpstr>PowerPoint Presentation</vt:lpstr>
    </vt:vector>
  </TitlesOfParts>
  <Company>Kansas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Comparative genomics</dc:title>
  <dc:creator>Sanzhen Liu</dc:creator>
  <cp:lastModifiedBy>Sanzhen Liu</cp:lastModifiedBy>
  <cp:revision>69</cp:revision>
  <dcterms:created xsi:type="dcterms:W3CDTF">2019-04-02T20:22:52Z</dcterms:created>
  <dcterms:modified xsi:type="dcterms:W3CDTF">2023-03-28T14:37:06Z</dcterms:modified>
</cp:coreProperties>
</file>